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1"/>
  </p:notesMasterIdLst>
  <p:sldIdLst>
    <p:sldId id="494" r:id="rId3"/>
    <p:sldId id="439" r:id="rId4"/>
    <p:sldId id="400" r:id="rId5"/>
    <p:sldId id="285" r:id="rId6"/>
    <p:sldId id="482" r:id="rId7"/>
    <p:sldId id="440" r:id="rId8"/>
    <p:sldId id="456" r:id="rId9"/>
    <p:sldId id="492" r:id="rId10"/>
    <p:sldId id="493" r:id="rId11"/>
    <p:sldId id="402" r:id="rId12"/>
    <p:sldId id="486" r:id="rId13"/>
    <p:sldId id="427" r:id="rId14"/>
    <p:sldId id="267" r:id="rId15"/>
    <p:sldId id="268" r:id="rId16"/>
    <p:sldId id="428" r:id="rId17"/>
    <p:sldId id="485" r:id="rId18"/>
    <p:sldId id="489" r:id="rId19"/>
    <p:sldId id="490" r:id="rId20"/>
    <p:sldId id="491" r:id="rId21"/>
    <p:sldId id="430" r:id="rId22"/>
    <p:sldId id="257" r:id="rId23"/>
    <p:sldId id="488" r:id="rId24"/>
    <p:sldId id="259" r:id="rId25"/>
    <p:sldId id="258" r:id="rId26"/>
    <p:sldId id="261" r:id="rId27"/>
    <p:sldId id="262" r:id="rId28"/>
    <p:sldId id="265" r:id="rId29"/>
    <p:sldId id="26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45" autoAdjust="0"/>
    <p:restoredTop sz="94660"/>
  </p:normalViewPr>
  <p:slideViewPr>
    <p:cSldViewPr snapToGrid="0">
      <p:cViewPr varScale="1">
        <p:scale>
          <a:sx n="114" d="100"/>
          <a:sy n="114" d="100"/>
        </p:scale>
        <p:origin x="54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BE734A-34B3-4A79-91DF-33E8FB3D4797}" type="datetimeFigureOut">
              <a:rPr lang="en-GB" smtClean="0"/>
              <a:t>13/01/2021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B074B4-96CB-4A24-9176-31C106980C4E}" type="slidenum">
              <a:rPr lang="en-GB" smtClean="0"/>
              <a:t>‹#›</a:t>
            </a:fld>
            <a:endParaRPr lang="en-GB"/>
          </a:p>
        </p:txBody>
      </p:sp>
    </p:spTree>
    <p:extLst>
      <p:ext uri="{BB962C8B-B14F-4D97-AF65-F5344CB8AC3E}">
        <p14:creationId xmlns:p14="http://schemas.microsoft.com/office/powerpoint/2010/main" val="3603294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94A69-0BFD-46DF-8F1B-AA532294F0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ED85D0-BE73-476C-8C4B-23DFD4ED52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A5B2AB-E690-4E2E-86C1-776A80692343}"/>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5" name="Footer Placeholder 4">
            <a:extLst>
              <a:ext uri="{FF2B5EF4-FFF2-40B4-BE49-F238E27FC236}">
                <a16:creationId xmlns:a16="http://schemas.microsoft.com/office/drawing/2014/main" id="{DB930CF0-EEF0-4F64-B020-9BF67BCE2F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20512D-35FB-449D-B993-E127EE312475}"/>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3114430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5D2E4-E373-4807-9CE4-5D7363C71BB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7508F8-0E21-45D3-80DF-2D11BB652E9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802A42-94C6-48F1-84C3-987FD1D537E0}"/>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5" name="Footer Placeholder 4">
            <a:extLst>
              <a:ext uri="{FF2B5EF4-FFF2-40B4-BE49-F238E27FC236}">
                <a16:creationId xmlns:a16="http://schemas.microsoft.com/office/drawing/2014/main" id="{9C3EC6E1-F083-4AD8-85CC-10D0A23771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2626DB-F4E6-4FF9-A052-06C274AD47A2}"/>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1082482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943B14-0C93-4158-A9FF-9968E065BAC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A385C5-83AF-40FB-B59D-B70866F408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214CBC-A3E2-40C9-BF76-68F8109BBB84}"/>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5" name="Footer Placeholder 4">
            <a:extLst>
              <a:ext uri="{FF2B5EF4-FFF2-40B4-BE49-F238E27FC236}">
                <a16:creationId xmlns:a16="http://schemas.microsoft.com/office/drawing/2014/main" id="{3986FDCE-BC5D-4543-B9B3-AF9E9ECE9C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4EE44E-31DD-4B77-B673-D33820E73BB3}"/>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3596173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6BDAF4F-3A71-4D51-883B-FB9FDDAF210E}" type="datetimeFigureOut">
              <a:rPr lang="en-GB" smtClean="0"/>
              <a:t>13/01/2021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3109054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6BDAF4F-3A71-4D51-883B-FB9FDDAF210E}" type="datetimeFigureOut">
              <a:rPr lang="en-GB" smtClean="0"/>
              <a:t>13/01/2021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2815728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BDAF4F-3A71-4D51-883B-FB9FDDAF210E}" type="datetimeFigureOut">
              <a:rPr lang="en-GB" smtClean="0"/>
              <a:t>13/01/2021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17909339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6BDAF4F-3A71-4D51-883B-FB9FDDAF210E}" type="datetimeFigureOut">
              <a:rPr lang="en-GB" smtClean="0"/>
              <a:t>13/01/2021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507286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6BDAF4F-3A71-4D51-883B-FB9FDDAF210E}" type="datetimeFigureOut">
              <a:rPr lang="en-GB" smtClean="0"/>
              <a:t>13/01/2021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1350885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6BDAF4F-3A71-4D51-883B-FB9FDDAF210E}" type="datetimeFigureOut">
              <a:rPr lang="en-GB" smtClean="0"/>
              <a:t>13/01/2021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3784340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BDAF4F-3A71-4D51-883B-FB9FDDAF210E}" type="datetimeFigureOut">
              <a:rPr lang="en-GB" smtClean="0"/>
              <a:t>13/01/2021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29816546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BDAF4F-3A71-4D51-883B-FB9FDDAF210E}" type="datetimeFigureOut">
              <a:rPr lang="en-GB" smtClean="0"/>
              <a:t>13/01/2021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496743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9B059-FDFB-49B9-9C93-24B23359111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5D3D316-FAB0-4844-9076-3335FC9B1DE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1ABBA6-4357-41D4-B4E5-962062918038}"/>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5" name="Footer Placeholder 4">
            <a:extLst>
              <a:ext uri="{FF2B5EF4-FFF2-40B4-BE49-F238E27FC236}">
                <a16:creationId xmlns:a16="http://schemas.microsoft.com/office/drawing/2014/main" id="{1791B711-02D4-4A9B-9163-2E2110F8FF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DAF0A2-658B-48BF-BB45-3D1680965C72}"/>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27395840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BDAF4F-3A71-4D51-883B-FB9FDDAF210E}" type="datetimeFigureOut">
              <a:rPr lang="en-GB" smtClean="0"/>
              <a:t>13/01/2021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28735900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6BDAF4F-3A71-4D51-883B-FB9FDDAF210E}" type="datetimeFigureOut">
              <a:rPr lang="en-GB" smtClean="0"/>
              <a:t>13/01/2021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3024805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6BDAF4F-3A71-4D51-883B-FB9FDDAF210E}" type="datetimeFigureOut">
              <a:rPr lang="en-GB" smtClean="0"/>
              <a:t>13/01/2021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ABE1F0-54D3-478C-8933-AB9D1B173C90}" type="slidenum">
              <a:rPr lang="en-GB" smtClean="0"/>
              <a:t>‹#›</a:t>
            </a:fld>
            <a:endParaRPr lang="en-GB"/>
          </a:p>
        </p:txBody>
      </p:sp>
    </p:spTree>
    <p:extLst>
      <p:ext uri="{BB962C8B-B14F-4D97-AF65-F5344CB8AC3E}">
        <p14:creationId xmlns:p14="http://schemas.microsoft.com/office/powerpoint/2010/main" val="149517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EE40B-8632-4EC1-AA43-C0A3DC8086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DEE5C53-9D45-4387-9A41-FF2867BA22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B23F15F-D666-462B-80D5-1EE8A6233647}"/>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5" name="Footer Placeholder 4">
            <a:extLst>
              <a:ext uri="{FF2B5EF4-FFF2-40B4-BE49-F238E27FC236}">
                <a16:creationId xmlns:a16="http://schemas.microsoft.com/office/drawing/2014/main" id="{8CD04A7D-616B-433B-8018-EB58656ED4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825E13-D15F-4F7C-B7B5-1EF8BFF7EFE7}"/>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3582553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C6B01-A801-4D10-BCBA-B7B24FD555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1AA424-BA61-4F53-A86B-A592B911B99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9A8F0F8-E344-43C9-87E9-4EE00B190EE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ED75CDB-013A-469B-93C3-E78B9B05DACA}"/>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6" name="Footer Placeholder 5">
            <a:extLst>
              <a:ext uri="{FF2B5EF4-FFF2-40B4-BE49-F238E27FC236}">
                <a16:creationId xmlns:a16="http://schemas.microsoft.com/office/drawing/2014/main" id="{F00A5E4E-7531-4427-ACF2-63B42362D8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C30B82-7FFE-4591-97B0-B95E8F8A03EF}"/>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2348503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C728A-6215-46A0-B976-6F082CAE29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82AFA6-8B05-4504-B6BA-97F6126DC1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1F99563-D982-4F04-B989-AD03E4636E2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47D2702-C9F8-4955-9EE4-3B390556E7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82057B6-613D-4B51-9251-67004CE67D0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FCBD232-715F-4258-B0CE-6F118CD33603}"/>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8" name="Footer Placeholder 7">
            <a:extLst>
              <a:ext uri="{FF2B5EF4-FFF2-40B4-BE49-F238E27FC236}">
                <a16:creationId xmlns:a16="http://schemas.microsoft.com/office/drawing/2014/main" id="{D6F11D8B-3DD6-4A43-8D67-7AB4AA372B2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CE0EB7F-0A26-45F3-AB2C-22848A4ACC8B}"/>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2842021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CCCD0-F90A-494A-B01B-32ACAEE30D5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01868D-938C-436A-8010-09B33633FE5F}"/>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4" name="Footer Placeholder 3">
            <a:extLst>
              <a:ext uri="{FF2B5EF4-FFF2-40B4-BE49-F238E27FC236}">
                <a16:creationId xmlns:a16="http://schemas.microsoft.com/office/drawing/2014/main" id="{585527DB-D77A-4E6C-B2D7-F1036703ACE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056F63-AF3F-4915-BC2F-1C60B3E7011E}"/>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3257564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3C70F4-E39B-4981-8B22-C3FED7856097}"/>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3" name="Footer Placeholder 2">
            <a:extLst>
              <a:ext uri="{FF2B5EF4-FFF2-40B4-BE49-F238E27FC236}">
                <a16:creationId xmlns:a16="http://schemas.microsoft.com/office/drawing/2014/main" id="{5930B1D2-A58E-46F2-AC74-D10E66C6BD0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C3E105A-DBB3-4A2A-B2CA-E732CD5C7FE9}"/>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170822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4C42-70B3-4033-9FB0-4B01ED6D12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7BEA47C-49C6-4B86-9E89-67844310F6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506E24-8D7D-4AD9-A80A-11AD39ECB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F892DE1-019D-4528-B160-93B65CCBBF86}"/>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6" name="Footer Placeholder 5">
            <a:extLst>
              <a:ext uri="{FF2B5EF4-FFF2-40B4-BE49-F238E27FC236}">
                <a16:creationId xmlns:a16="http://schemas.microsoft.com/office/drawing/2014/main" id="{BB30E4DD-252F-43A8-8BDA-2F93594B51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3066AE-A5FB-4BD1-B185-DB8E660D07DB}"/>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298077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96D6C-5F06-4DB1-9921-DBD16DD669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45F7679-77B5-4CD6-A0E4-12031FA744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CB32BCE-010A-4041-979D-C1ED032F12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C7416A-66AF-4818-810A-A7D8AA53EE84}"/>
              </a:ext>
            </a:extLst>
          </p:cNvPr>
          <p:cNvSpPr>
            <a:spLocks noGrp="1"/>
          </p:cNvSpPr>
          <p:nvPr>
            <p:ph type="dt" sz="half" idx="10"/>
          </p:nvPr>
        </p:nvSpPr>
        <p:spPr/>
        <p:txBody>
          <a:bodyPr/>
          <a:lstStyle/>
          <a:p>
            <a:fld id="{95E44B6B-AF8C-44AE-869C-CCA912647999}" type="datetimeFigureOut">
              <a:rPr lang="en-GB" smtClean="0"/>
              <a:t>13/01/2021</a:t>
            </a:fld>
            <a:endParaRPr lang="en-GB"/>
          </a:p>
        </p:txBody>
      </p:sp>
      <p:sp>
        <p:nvSpPr>
          <p:cNvPr id="6" name="Footer Placeholder 5">
            <a:extLst>
              <a:ext uri="{FF2B5EF4-FFF2-40B4-BE49-F238E27FC236}">
                <a16:creationId xmlns:a16="http://schemas.microsoft.com/office/drawing/2014/main" id="{D68A7E67-C4EF-45D6-869F-5593554872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5C0F2E-18B5-446B-8DB6-F3B530DBFEFC}"/>
              </a:ext>
            </a:extLst>
          </p:cNvPr>
          <p:cNvSpPr>
            <a:spLocks noGrp="1"/>
          </p:cNvSpPr>
          <p:nvPr>
            <p:ph type="sldNum" sz="quarter" idx="12"/>
          </p:nvPr>
        </p:nvSpPr>
        <p:spPr/>
        <p:txBody>
          <a:bodyPr/>
          <a:lstStyle/>
          <a:p>
            <a:fld id="{DA096EE3-217D-4C82-BEA3-F768BE0BAAB4}" type="slidenum">
              <a:rPr lang="en-GB" smtClean="0"/>
              <a:t>‹#›</a:t>
            </a:fld>
            <a:endParaRPr lang="en-GB"/>
          </a:p>
        </p:txBody>
      </p:sp>
    </p:spTree>
    <p:extLst>
      <p:ext uri="{BB962C8B-B14F-4D97-AF65-F5344CB8AC3E}">
        <p14:creationId xmlns:p14="http://schemas.microsoft.com/office/powerpoint/2010/main" val="3335104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E631E5-5DC7-49E7-86BE-F27183BDB9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E66A81C-2797-4883-8809-7B76B7D257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722079-62BB-4D48-92B2-77DD6B5D70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44B6B-AF8C-44AE-869C-CCA912647999}" type="datetimeFigureOut">
              <a:rPr lang="en-GB" smtClean="0"/>
              <a:t>13/01/2021</a:t>
            </a:fld>
            <a:endParaRPr lang="en-GB"/>
          </a:p>
        </p:txBody>
      </p:sp>
      <p:sp>
        <p:nvSpPr>
          <p:cNvPr id="5" name="Footer Placeholder 4">
            <a:extLst>
              <a:ext uri="{FF2B5EF4-FFF2-40B4-BE49-F238E27FC236}">
                <a16:creationId xmlns:a16="http://schemas.microsoft.com/office/drawing/2014/main" id="{5595E6FA-0A56-432F-A6CC-9A59A114B6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78A47AF-B807-4AE2-B51D-0B486C3730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096EE3-217D-4C82-BEA3-F768BE0BAAB4}" type="slidenum">
              <a:rPr lang="en-GB" smtClean="0"/>
              <a:t>‹#›</a:t>
            </a:fld>
            <a:endParaRPr lang="en-GB"/>
          </a:p>
        </p:txBody>
      </p:sp>
    </p:spTree>
    <p:extLst>
      <p:ext uri="{BB962C8B-B14F-4D97-AF65-F5344CB8AC3E}">
        <p14:creationId xmlns:p14="http://schemas.microsoft.com/office/powerpoint/2010/main" val="2288077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DAF4F-3A71-4D51-883B-FB9FDDAF210E}" type="datetimeFigureOut">
              <a:rPr lang="en-GB" smtClean="0"/>
              <a:t>13/01/2021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ABE1F0-54D3-478C-8933-AB9D1B173C90}" type="slidenum">
              <a:rPr lang="en-GB" smtClean="0"/>
              <a:t>‹#›</a:t>
            </a:fld>
            <a:endParaRPr lang="en-GB"/>
          </a:p>
        </p:txBody>
      </p:sp>
    </p:spTree>
    <p:extLst>
      <p:ext uri="{BB962C8B-B14F-4D97-AF65-F5344CB8AC3E}">
        <p14:creationId xmlns:p14="http://schemas.microsoft.com/office/powerpoint/2010/main" val="99827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lassroom.thenational.academy/lessons/to-develop-a-rich-understanding-of-words-associated-with-eating-6mtkec?activity=video&amp;step=1"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27F3C-E903-4CDF-BCD3-146CABDC9D2A}"/>
              </a:ext>
            </a:extLst>
          </p:cNvPr>
          <p:cNvSpPr>
            <a:spLocks noGrp="1"/>
          </p:cNvSpPr>
          <p:nvPr>
            <p:ph type="ctrTitle"/>
          </p:nvPr>
        </p:nvSpPr>
        <p:spPr>
          <a:xfrm>
            <a:off x="1497874" y="2689905"/>
            <a:ext cx="9144000" cy="2387600"/>
          </a:xfrm>
        </p:spPr>
        <p:txBody>
          <a:bodyPr>
            <a:noAutofit/>
          </a:bodyPr>
          <a:lstStyle/>
          <a:p>
            <a:r>
              <a:rPr lang="en-GB" sz="2800" dirty="0"/>
              <a:t>Good morning year 6 I hope you are well. Remember I am here to help if you have any questions about the work I have set. </a:t>
            </a:r>
            <a:br>
              <a:rPr lang="en-GB" sz="2800" dirty="0"/>
            </a:br>
            <a:endParaRPr lang="en-GB" sz="2800" dirty="0"/>
          </a:p>
        </p:txBody>
      </p:sp>
      <p:sp>
        <p:nvSpPr>
          <p:cNvPr id="4" name="Title 1">
            <a:extLst>
              <a:ext uri="{FF2B5EF4-FFF2-40B4-BE49-F238E27FC236}">
                <a16:creationId xmlns:a16="http://schemas.microsoft.com/office/drawing/2014/main" id="{AEE27F3C-E903-4CDF-BCD3-146CABDC9D2A}"/>
              </a:ext>
            </a:extLst>
          </p:cNvPr>
          <p:cNvSpPr txBox="1">
            <a:spLocks/>
          </p:cNvSpPr>
          <p:nvPr/>
        </p:nvSpPr>
        <p:spPr>
          <a:xfrm>
            <a:off x="1497874" y="287383"/>
            <a:ext cx="9144000" cy="82772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3600" b="1" dirty="0"/>
              <a:t>Thursday 14</a:t>
            </a:r>
            <a:r>
              <a:rPr lang="en-GB" sz="3600" b="1" baseline="30000" dirty="0"/>
              <a:t>th</a:t>
            </a:r>
            <a:r>
              <a:rPr lang="en-GB" sz="3600" b="1" dirty="0"/>
              <a:t> January 2021</a:t>
            </a:r>
          </a:p>
        </p:txBody>
      </p:sp>
    </p:spTree>
    <p:extLst>
      <p:ext uri="{BB962C8B-B14F-4D97-AF65-F5344CB8AC3E}">
        <p14:creationId xmlns:p14="http://schemas.microsoft.com/office/powerpoint/2010/main" val="1977160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id="{C9C5A15F-9867-4470-96EF-B9DAA221739B}"/>
              </a:ext>
            </a:extLst>
          </p:cNvPr>
          <p:cNvSpPr/>
          <p:nvPr/>
        </p:nvSpPr>
        <p:spPr>
          <a:xfrm>
            <a:off x="2254928" y="1669002"/>
            <a:ext cx="6747029" cy="3373515"/>
          </a:xfrm>
          <a:prstGeom prst="cloudCallout">
            <a:avLst>
              <a:gd name="adj1" fmla="val -56491"/>
              <a:gd name="adj2" fmla="val 6144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002060"/>
                </a:solidFill>
                <a:latin typeface="CCW Cursive Writing 1" panose="03050602040000000000" pitchFamily="66" charset="0"/>
              </a:rPr>
              <a:t>English</a:t>
            </a:r>
          </a:p>
          <a:p>
            <a:pPr marL="342900" indent="-342900" algn="ctr">
              <a:buFontTx/>
              <a:buChar char="-"/>
            </a:pPr>
            <a:r>
              <a:rPr lang="en-GB" sz="2000" dirty="0">
                <a:solidFill>
                  <a:srgbClr val="002060"/>
                </a:solidFill>
                <a:latin typeface="CCW Cursive Writing 1" panose="03050602040000000000" pitchFamily="66" charset="0"/>
              </a:rPr>
              <a:t>Synonyms</a:t>
            </a:r>
          </a:p>
        </p:txBody>
      </p:sp>
    </p:spTree>
    <p:extLst>
      <p:ext uri="{BB962C8B-B14F-4D97-AF65-F5344CB8AC3E}">
        <p14:creationId xmlns:p14="http://schemas.microsoft.com/office/powerpoint/2010/main" val="3850241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A679F-96D5-416B-9944-D480850C806C}"/>
              </a:ext>
            </a:extLst>
          </p:cNvPr>
          <p:cNvSpPr>
            <a:spLocks noGrp="1"/>
          </p:cNvSpPr>
          <p:nvPr>
            <p:ph idx="1"/>
          </p:nvPr>
        </p:nvSpPr>
        <p:spPr>
          <a:xfrm>
            <a:off x="247073" y="178711"/>
            <a:ext cx="11741727" cy="6351398"/>
          </a:xfrm>
        </p:spPr>
        <p:txBody>
          <a:bodyPr>
            <a:normAutofit/>
          </a:bodyPr>
          <a:lstStyle/>
          <a:p>
            <a:pPr marL="0" indent="0" algn="ctr">
              <a:lnSpc>
                <a:spcPct val="120000"/>
              </a:lnSpc>
              <a:buNone/>
            </a:pPr>
            <a:r>
              <a:rPr lang="en-GB" dirty="0">
                <a:solidFill>
                  <a:srgbClr val="7030A0"/>
                </a:solidFill>
                <a:latin typeface="CCW Cursive Writing 1" panose="03050602040000000000" pitchFamily="66" charset="0"/>
              </a:rPr>
              <a:t>Today we are going to introduce some vocabulary surrounding big cats and how they eat (to help us write our own non-chronological report). We will improve words using synonyms. </a:t>
            </a:r>
            <a:br>
              <a:rPr lang="en-GB" dirty="0">
                <a:solidFill>
                  <a:srgbClr val="7030A0"/>
                </a:solidFill>
                <a:latin typeface="CCW Cursive Writing 1" panose="03050602040000000000" pitchFamily="66" charset="0"/>
              </a:rPr>
            </a:br>
            <a:endParaRPr lang="en-GB" dirty="0">
              <a:solidFill>
                <a:srgbClr val="7030A0"/>
              </a:solidFill>
              <a:latin typeface="CCW Cursive Writing 1" panose="03050602040000000000" pitchFamily="66" charset="0"/>
            </a:endParaRPr>
          </a:p>
          <a:p>
            <a:pPr marL="0" indent="0" algn="ctr">
              <a:lnSpc>
                <a:spcPct val="120000"/>
              </a:lnSpc>
              <a:buNone/>
            </a:pPr>
            <a:r>
              <a:rPr lang="en-GB" dirty="0">
                <a:solidFill>
                  <a:srgbClr val="7030A0"/>
                </a:solidFill>
                <a:latin typeface="CCW Cursive Writing 1" panose="03050602040000000000" pitchFamily="66" charset="0"/>
              </a:rPr>
              <a:t>Watch the following video for support. </a:t>
            </a:r>
          </a:p>
          <a:p>
            <a:pPr marL="0" indent="0" algn="ctr">
              <a:lnSpc>
                <a:spcPct val="120000"/>
              </a:lnSpc>
              <a:buNone/>
            </a:pPr>
            <a:endParaRPr lang="en-GB" sz="2400" dirty="0">
              <a:solidFill>
                <a:srgbClr val="00B050"/>
              </a:solidFill>
              <a:latin typeface="Comic Sans MS" panose="030F0702030302020204" pitchFamily="66" charset="0"/>
            </a:endParaRPr>
          </a:p>
          <a:p>
            <a:pPr marL="0" indent="0" algn="ctr">
              <a:buNone/>
            </a:pPr>
            <a:r>
              <a:rPr lang="en-GB" sz="2400" dirty="0">
                <a:hlinkClick r:id="rId2"/>
              </a:rPr>
              <a:t>https://classroom.thenational.academy/lessons/to-develop-a-rich-understanding-of-words-associated-with-eating-6mtkec?activity=video&amp;step=1</a:t>
            </a:r>
            <a:endParaRPr lang="en-GB" sz="2400" dirty="0"/>
          </a:p>
          <a:p>
            <a:pPr marL="0" indent="0" algn="ctr">
              <a:buNone/>
            </a:pPr>
            <a:endParaRPr lang="en-GB" sz="2400" dirty="0"/>
          </a:p>
          <a:p>
            <a:pPr marL="0" indent="0" algn="ctr">
              <a:lnSpc>
                <a:spcPct val="120000"/>
              </a:lnSpc>
              <a:buNone/>
            </a:pPr>
            <a:r>
              <a:rPr lang="en-GB" dirty="0">
                <a:solidFill>
                  <a:srgbClr val="7030A0"/>
                </a:solidFill>
                <a:latin typeface="CCW Cursive Writing 1" panose="03050602040000000000" pitchFamily="66" charset="0"/>
              </a:rPr>
              <a:t>Now, make a list of verbs you could use to describe how a big cat eats. What could you use to help you? Can you put these into sentences to show your understanding?</a:t>
            </a:r>
          </a:p>
          <a:p>
            <a:pPr marL="0" indent="0" algn="ctr">
              <a:buNone/>
            </a:pPr>
            <a:endParaRPr lang="en-GB" sz="2400" dirty="0"/>
          </a:p>
          <a:p>
            <a:pPr marL="0" indent="0" algn="ctr">
              <a:buNone/>
            </a:pPr>
            <a:endParaRPr lang="en-GB" sz="2400" dirty="0">
              <a:solidFill>
                <a:srgbClr val="00B050"/>
              </a:solidFill>
              <a:latin typeface="CCW Cursive Writing 1" panose="03050602040000000000" pitchFamily="66" charset="0"/>
            </a:endParaRPr>
          </a:p>
          <a:p>
            <a:pPr marL="0" indent="0" algn="ctr">
              <a:buNone/>
            </a:pPr>
            <a:endParaRPr lang="en-GB" sz="2400" dirty="0">
              <a:solidFill>
                <a:srgbClr val="00B050"/>
              </a:solidFill>
              <a:latin typeface="CCW Cursive Writing 1" panose="03050602040000000000" pitchFamily="66" charset="0"/>
            </a:endParaRPr>
          </a:p>
        </p:txBody>
      </p:sp>
    </p:spTree>
    <p:extLst>
      <p:ext uri="{BB962C8B-B14F-4D97-AF65-F5344CB8AC3E}">
        <p14:creationId xmlns:p14="http://schemas.microsoft.com/office/powerpoint/2010/main" val="3462277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id="{C9C5A15F-9867-4470-96EF-B9DAA221739B}"/>
              </a:ext>
            </a:extLst>
          </p:cNvPr>
          <p:cNvSpPr/>
          <p:nvPr/>
        </p:nvSpPr>
        <p:spPr>
          <a:xfrm>
            <a:off x="2458128" y="689947"/>
            <a:ext cx="6747029" cy="3373515"/>
          </a:xfrm>
          <a:prstGeom prst="cloudCallout">
            <a:avLst>
              <a:gd name="adj1" fmla="val -56491"/>
              <a:gd name="adj2" fmla="val 6144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7030A0"/>
                </a:solidFill>
                <a:latin typeface="CCW Cursive Writing 1" panose="03050602040000000000" pitchFamily="66" charset="0"/>
              </a:rPr>
              <a:t>Guided reading</a:t>
            </a:r>
          </a:p>
        </p:txBody>
      </p:sp>
      <p:sp>
        <p:nvSpPr>
          <p:cNvPr id="2" name="Content Placeholder 1"/>
          <p:cNvSpPr>
            <a:spLocks noGrp="1"/>
          </p:cNvSpPr>
          <p:nvPr>
            <p:ph idx="1"/>
          </p:nvPr>
        </p:nvSpPr>
        <p:spPr/>
        <p:txBody>
          <a:bodyPr/>
          <a:lstStyle/>
          <a:p>
            <a:endParaRPr lang="en-GB"/>
          </a:p>
        </p:txBody>
      </p:sp>
    </p:spTree>
    <p:extLst>
      <p:ext uri="{BB962C8B-B14F-4D97-AF65-F5344CB8AC3E}">
        <p14:creationId xmlns:p14="http://schemas.microsoft.com/office/powerpoint/2010/main" val="4055298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Guided reading </a:t>
            </a:r>
          </a:p>
        </p:txBody>
      </p:sp>
      <p:sp>
        <p:nvSpPr>
          <p:cNvPr id="3" name="Content Placeholder 2"/>
          <p:cNvSpPr>
            <a:spLocks noGrp="1"/>
          </p:cNvSpPr>
          <p:nvPr>
            <p:ph idx="1"/>
          </p:nvPr>
        </p:nvSpPr>
        <p:spPr/>
        <p:txBody>
          <a:bodyPr/>
          <a:lstStyle/>
          <a:p>
            <a:pPr marL="0" indent="0">
              <a:buNone/>
            </a:pPr>
            <a:r>
              <a:rPr lang="en-GB" dirty="0"/>
              <a:t>We are again going to be continuing with the text ‘We see everything’. Today we are going to be using our inference skills to decide what is going to happen next.</a:t>
            </a:r>
          </a:p>
          <a:p>
            <a:pPr marL="0" indent="0">
              <a:buNone/>
            </a:pPr>
            <a:endParaRPr lang="en-GB" dirty="0"/>
          </a:p>
          <a:p>
            <a:pPr marL="0" indent="0">
              <a:buNone/>
            </a:pPr>
            <a:r>
              <a:rPr lang="en-GB" dirty="0"/>
              <a:t>Quickly recap the story so far. Write a short review of this. Include things like what we know has happened, who we think the main character is and whether you have enjoyed what we have read.</a:t>
            </a:r>
          </a:p>
        </p:txBody>
      </p:sp>
    </p:spTree>
    <p:extLst>
      <p:ext uri="{BB962C8B-B14F-4D97-AF65-F5344CB8AC3E}">
        <p14:creationId xmlns:p14="http://schemas.microsoft.com/office/powerpoint/2010/main" val="264915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Prediction time</a:t>
            </a:r>
          </a:p>
        </p:txBody>
      </p:sp>
      <p:sp>
        <p:nvSpPr>
          <p:cNvPr id="3" name="Content Placeholder 2"/>
          <p:cNvSpPr>
            <a:spLocks noGrp="1"/>
          </p:cNvSpPr>
          <p:nvPr>
            <p:ph idx="1"/>
          </p:nvPr>
        </p:nvSpPr>
        <p:spPr/>
        <p:txBody>
          <a:bodyPr/>
          <a:lstStyle/>
          <a:p>
            <a:pPr marL="0" indent="0">
              <a:buNone/>
            </a:pPr>
            <a:r>
              <a:rPr lang="en-GB" dirty="0"/>
              <a:t>Like a great clairvoyant we are now going to predict the future. </a:t>
            </a:r>
          </a:p>
          <a:p>
            <a:pPr marL="0" indent="0">
              <a:buNone/>
            </a:pPr>
            <a:endParaRPr lang="en-GB" dirty="0"/>
          </a:p>
          <a:p>
            <a:pPr marL="0" indent="0">
              <a:buNone/>
            </a:pPr>
            <a:r>
              <a:rPr lang="en-GB" dirty="0"/>
              <a:t>I want you to write or create a comic strip of what is going to happen next. Think carefully about what has happened and what realistically could happen next.</a:t>
            </a:r>
          </a:p>
        </p:txBody>
      </p:sp>
    </p:spTree>
    <p:extLst>
      <p:ext uri="{BB962C8B-B14F-4D97-AF65-F5344CB8AC3E}">
        <p14:creationId xmlns:p14="http://schemas.microsoft.com/office/powerpoint/2010/main" val="578281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id="{C9C5A15F-9867-4470-96EF-B9DAA221739B}"/>
              </a:ext>
            </a:extLst>
          </p:cNvPr>
          <p:cNvSpPr/>
          <p:nvPr/>
        </p:nvSpPr>
        <p:spPr>
          <a:xfrm>
            <a:off x="2254928" y="1669002"/>
            <a:ext cx="6747029" cy="3373515"/>
          </a:xfrm>
          <a:prstGeom prst="cloudCallout">
            <a:avLst>
              <a:gd name="adj1" fmla="val -56491"/>
              <a:gd name="adj2" fmla="val 6144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7030A0"/>
                </a:solidFill>
                <a:latin typeface="CCW Cursive Writing 1" panose="03050602040000000000" pitchFamily="66" charset="0"/>
              </a:rPr>
              <a:t>Spelling</a:t>
            </a:r>
          </a:p>
        </p:txBody>
      </p:sp>
    </p:spTree>
    <p:extLst>
      <p:ext uri="{BB962C8B-B14F-4D97-AF65-F5344CB8AC3E}">
        <p14:creationId xmlns:p14="http://schemas.microsoft.com/office/powerpoint/2010/main" val="1890817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A679F-96D5-416B-9944-D480850C806C}"/>
              </a:ext>
            </a:extLst>
          </p:cNvPr>
          <p:cNvSpPr>
            <a:spLocks noGrp="1"/>
          </p:cNvSpPr>
          <p:nvPr>
            <p:ph idx="1"/>
          </p:nvPr>
        </p:nvSpPr>
        <p:spPr>
          <a:xfrm>
            <a:off x="247073" y="822036"/>
            <a:ext cx="11741727" cy="5781964"/>
          </a:xfrm>
        </p:spPr>
        <p:txBody>
          <a:bodyPr>
            <a:normAutofit/>
          </a:bodyPr>
          <a:lstStyle/>
          <a:p>
            <a:pPr marL="0" indent="0" algn="ctr">
              <a:buNone/>
            </a:pPr>
            <a:r>
              <a:rPr lang="en-GB" dirty="0">
                <a:solidFill>
                  <a:srgbClr val="7030A0"/>
                </a:solidFill>
                <a:latin typeface="CCW Cursive Writing 1" panose="03050602040000000000" pitchFamily="66" charset="0"/>
              </a:rPr>
              <a:t>So far we have looked at -</a:t>
            </a:r>
            <a:r>
              <a:rPr lang="en-GB" dirty="0" err="1">
                <a:solidFill>
                  <a:srgbClr val="7030A0"/>
                </a:solidFill>
                <a:latin typeface="CCW Cursive Writing 1" panose="03050602040000000000" pitchFamily="66" charset="0"/>
              </a:rPr>
              <a:t>cian</a:t>
            </a:r>
            <a:r>
              <a:rPr lang="en-GB" dirty="0">
                <a:solidFill>
                  <a:srgbClr val="7030A0"/>
                </a:solidFill>
                <a:latin typeface="CCW Cursive Writing 1" panose="03050602040000000000" pitchFamily="66" charset="0"/>
              </a:rPr>
              <a:t> and -</a:t>
            </a:r>
            <a:r>
              <a:rPr lang="en-GB" dirty="0" err="1">
                <a:solidFill>
                  <a:srgbClr val="7030A0"/>
                </a:solidFill>
                <a:latin typeface="CCW Cursive Writing 1" panose="03050602040000000000" pitchFamily="66" charset="0"/>
              </a:rPr>
              <a:t>tion</a:t>
            </a:r>
            <a:r>
              <a:rPr lang="en-GB" dirty="0">
                <a:solidFill>
                  <a:srgbClr val="7030A0"/>
                </a:solidFill>
                <a:latin typeface="CCW Cursive Writing 1" panose="03050602040000000000" pitchFamily="66" charset="0"/>
              </a:rPr>
              <a:t>. What other spellings did we have?</a:t>
            </a:r>
          </a:p>
          <a:p>
            <a:pPr marL="0" indent="0" algn="ctr">
              <a:buNone/>
            </a:pPr>
            <a:endParaRPr lang="en-GB" dirty="0">
              <a:solidFill>
                <a:srgbClr val="7030A0"/>
              </a:solidFill>
              <a:latin typeface="CCW Cursive Writing 1" panose="03050602040000000000" pitchFamily="66" charset="0"/>
            </a:endParaRPr>
          </a:p>
          <a:p>
            <a:pPr marL="0" indent="0" algn="ctr">
              <a:buNone/>
            </a:pPr>
            <a:r>
              <a:rPr lang="en-GB" dirty="0">
                <a:solidFill>
                  <a:srgbClr val="7030A0"/>
                </a:solidFill>
                <a:latin typeface="CCW Cursive Writing 1" panose="03050602040000000000" pitchFamily="66" charset="0"/>
              </a:rPr>
              <a:t> </a:t>
            </a:r>
          </a:p>
        </p:txBody>
      </p:sp>
    </p:spTree>
    <p:extLst>
      <p:ext uri="{BB962C8B-B14F-4D97-AF65-F5344CB8AC3E}">
        <p14:creationId xmlns:p14="http://schemas.microsoft.com/office/powerpoint/2010/main" val="2171411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A679F-96D5-416B-9944-D480850C806C}"/>
              </a:ext>
            </a:extLst>
          </p:cNvPr>
          <p:cNvSpPr>
            <a:spLocks noGrp="1"/>
          </p:cNvSpPr>
          <p:nvPr>
            <p:ph idx="1"/>
          </p:nvPr>
        </p:nvSpPr>
        <p:spPr>
          <a:xfrm>
            <a:off x="247073" y="822036"/>
            <a:ext cx="11741727" cy="5781964"/>
          </a:xfrm>
        </p:spPr>
        <p:txBody>
          <a:bodyPr>
            <a:normAutofit/>
          </a:bodyPr>
          <a:lstStyle/>
          <a:p>
            <a:pPr marL="0" indent="0" algn="ctr">
              <a:buNone/>
            </a:pPr>
            <a:endParaRPr lang="en-GB" dirty="0">
              <a:solidFill>
                <a:srgbClr val="7030A0"/>
              </a:solidFill>
              <a:latin typeface="CCW Cursive Writing 1" panose="03050602040000000000" pitchFamily="66" charset="0"/>
            </a:endParaRPr>
          </a:p>
          <a:p>
            <a:pPr marL="0" indent="0" algn="ctr">
              <a:buNone/>
            </a:pPr>
            <a:endParaRPr lang="en-GB" dirty="0">
              <a:solidFill>
                <a:srgbClr val="7030A0"/>
              </a:solidFill>
              <a:latin typeface="CCW Cursive Writing 1" panose="03050602040000000000" pitchFamily="66" charset="0"/>
            </a:endParaRPr>
          </a:p>
          <a:p>
            <a:pPr marL="0" indent="0" algn="ctr">
              <a:buNone/>
            </a:pPr>
            <a:r>
              <a:rPr lang="en-GB" dirty="0">
                <a:solidFill>
                  <a:srgbClr val="7030A0"/>
                </a:solidFill>
                <a:latin typeface="CCW Cursive Writing 1" panose="03050602040000000000" pitchFamily="66" charset="0"/>
              </a:rPr>
              <a:t>Which is the most common spelling?</a:t>
            </a:r>
          </a:p>
          <a:p>
            <a:pPr marL="0" indent="0" algn="ctr">
              <a:buNone/>
            </a:pPr>
            <a:endParaRPr lang="en-GB" dirty="0">
              <a:solidFill>
                <a:srgbClr val="7030A0"/>
              </a:solidFill>
              <a:latin typeface="CCW Cursive Writing 1" panose="03050602040000000000" pitchFamily="66" charset="0"/>
            </a:endParaRPr>
          </a:p>
          <a:p>
            <a:pPr marL="0" indent="0" algn="ctr">
              <a:buNone/>
            </a:pPr>
            <a:endParaRPr lang="en-GB" dirty="0">
              <a:solidFill>
                <a:srgbClr val="7030A0"/>
              </a:solidFill>
              <a:latin typeface="CCW Cursive Writing 1" panose="03050602040000000000" pitchFamily="66" charset="0"/>
            </a:endParaRPr>
          </a:p>
          <a:p>
            <a:pPr marL="0" indent="0" algn="ctr">
              <a:buNone/>
            </a:pPr>
            <a:r>
              <a:rPr lang="en-GB" dirty="0">
                <a:solidFill>
                  <a:srgbClr val="7030A0"/>
                </a:solidFill>
                <a:latin typeface="CCW Cursive Writing 1" panose="03050602040000000000" pitchFamily="66" charset="0"/>
              </a:rPr>
              <a:t> </a:t>
            </a:r>
          </a:p>
        </p:txBody>
      </p:sp>
    </p:spTree>
    <p:extLst>
      <p:ext uri="{BB962C8B-B14F-4D97-AF65-F5344CB8AC3E}">
        <p14:creationId xmlns:p14="http://schemas.microsoft.com/office/powerpoint/2010/main" val="1894859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A679F-96D5-416B-9944-D480850C806C}"/>
              </a:ext>
            </a:extLst>
          </p:cNvPr>
          <p:cNvSpPr>
            <a:spLocks noGrp="1"/>
          </p:cNvSpPr>
          <p:nvPr>
            <p:ph idx="1"/>
          </p:nvPr>
        </p:nvSpPr>
        <p:spPr>
          <a:xfrm>
            <a:off x="247073" y="822036"/>
            <a:ext cx="11741727" cy="5781964"/>
          </a:xfrm>
        </p:spPr>
        <p:txBody>
          <a:bodyPr>
            <a:normAutofit/>
          </a:bodyPr>
          <a:lstStyle/>
          <a:p>
            <a:pPr marL="0" indent="0" algn="ctr">
              <a:buNone/>
            </a:pPr>
            <a:endParaRPr lang="en-GB" dirty="0">
              <a:solidFill>
                <a:srgbClr val="7030A0"/>
              </a:solidFill>
              <a:latin typeface="CCW Cursive Writing 1" panose="03050602040000000000" pitchFamily="66" charset="0"/>
            </a:endParaRPr>
          </a:p>
          <a:p>
            <a:pPr marL="0" indent="0" algn="ctr">
              <a:buNone/>
            </a:pPr>
            <a:endParaRPr lang="en-GB" dirty="0">
              <a:solidFill>
                <a:srgbClr val="7030A0"/>
              </a:solidFill>
              <a:latin typeface="CCW Cursive Writing 1" panose="03050602040000000000" pitchFamily="66" charset="0"/>
            </a:endParaRPr>
          </a:p>
          <a:p>
            <a:pPr marL="0" indent="0" algn="ctr">
              <a:buNone/>
            </a:pPr>
            <a:r>
              <a:rPr lang="en-GB" dirty="0">
                <a:solidFill>
                  <a:srgbClr val="7030A0"/>
                </a:solidFill>
                <a:latin typeface="CCW Cursive Writing 1" panose="03050602040000000000" pitchFamily="66" charset="0"/>
              </a:rPr>
              <a:t>Which is the most common spelling?</a:t>
            </a:r>
          </a:p>
          <a:p>
            <a:pPr marL="0" indent="0" algn="ctr">
              <a:buNone/>
            </a:pPr>
            <a:endParaRPr lang="en-GB" dirty="0">
              <a:solidFill>
                <a:srgbClr val="7030A0"/>
              </a:solidFill>
              <a:latin typeface="CCW Cursive Writing 1" panose="03050602040000000000" pitchFamily="66" charset="0"/>
            </a:endParaRPr>
          </a:p>
          <a:p>
            <a:pPr marL="0" indent="0" algn="ctr">
              <a:buNone/>
            </a:pPr>
            <a:endParaRPr lang="en-GB" dirty="0">
              <a:solidFill>
                <a:srgbClr val="7030A0"/>
              </a:solidFill>
              <a:latin typeface="CCW Cursive Writing 1" panose="03050602040000000000" pitchFamily="66" charset="0"/>
            </a:endParaRPr>
          </a:p>
          <a:p>
            <a:pPr marL="0" indent="0" algn="ctr">
              <a:buNone/>
            </a:pPr>
            <a:r>
              <a:rPr lang="en-GB" dirty="0" err="1">
                <a:solidFill>
                  <a:srgbClr val="7030A0"/>
                </a:solidFill>
                <a:latin typeface="CCW Cursive Writing 1" panose="03050602040000000000" pitchFamily="66" charset="0"/>
              </a:rPr>
              <a:t>Tion</a:t>
            </a:r>
            <a:r>
              <a:rPr lang="en-GB" dirty="0">
                <a:solidFill>
                  <a:srgbClr val="7030A0"/>
                </a:solidFill>
                <a:latin typeface="CCW Cursive Writing 1" panose="03050602040000000000" pitchFamily="66" charset="0"/>
              </a:rPr>
              <a:t>!  </a:t>
            </a:r>
          </a:p>
        </p:txBody>
      </p:sp>
    </p:spTree>
    <p:extLst>
      <p:ext uri="{BB962C8B-B14F-4D97-AF65-F5344CB8AC3E}">
        <p14:creationId xmlns:p14="http://schemas.microsoft.com/office/powerpoint/2010/main" val="985832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70D7D8B-FD91-437A-B424-FAF9D238AA89}"/>
              </a:ext>
            </a:extLst>
          </p:cNvPr>
          <p:cNvSpPr/>
          <p:nvPr/>
        </p:nvSpPr>
        <p:spPr>
          <a:xfrm>
            <a:off x="644769" y="1068197"/>
            <a:ext cx="10902461" cy="1569660"/>
          </a:xfrm>
          <a:prstGeom prst="rect">
            <a:avLst/>
          </a:prstGeom>
        </p:spPr>
        <p:txBody>
          <a:bodyPr wrap="square">
            <a:spAutoFit/>
          </a:bodyPr>
          <a:lstStyle/>
          <a:p>
            <a:pPr algn="ctr"/>
            <a:endParaRPr lang="en-GB" sz="2400" dirty="0">
              <a:solidFill>
                <a:srgbClr val="7030A0"/>
              </a:solidFill>
              <a:latin typeface="CCW Cursive Writing 1" panose="03050602040000000000" pitchFamily="66" charset="0"/>
            </a:endParaRPr>
          </a:p>
          <a:p>
            <a:pPr algn="ctr"/>
            <a:r>
              <a:rPr lang="en-GB" sz="2400" dirty="0">
                <a:solidFill>
                  <a:srgbClr val="7030A0"/>
                </a:solidFill>
                <a:latin typeface="CCW Cursive Writing 1" panose="03050602040000000000" pitchFamily="66" charset="0"/>
              </a:rPr>
              <a:t>Can you think of any exceptions to the spellings we have found?</a:t>
            </a:r>
          </a:p>
          <a:p>
            <a:pPr algn="ctr"/>
            <a:endParaRPr lang="en-GB" sz="2400" dirty="0">
              <a:solidFill>
                <a:srgbClr val="7030A0"/>
              </a:solidFill>
              <a:latin typeface="CCW Cursive Writing 1" panose="03050602040000000000" pitchFamily="66" charset="0"/>
            </a:endParaRPr>
          </a:p>
          <a:p>
            <a:pPr algn="ctr"/>
            <a:r>
              <a:rPr lang="en-GB" sz="2400" dirty="0">
                <a:solidFill>
                  <a:srgbClr val="7030A0"/>
                </a:solidFill>
                <a:latin typeface="CCW Cursive Writing 1" panose="03050602040000000000" pitchFamily="66" charset="0"/>
              </a:rPr>
              <a:t>What other endings that use the ‘shun’ sound did you find?</a:t>
            </a:r>
          </a:p>
        </p:txBody>
      </p:sp>
    </p:spTree>
    <p:extLst>
      <p:ext uri="{BB962C8B-B14F-4D97-AF65-F5344CB8AC3E}">
        <p14:creationId xmlns:p14="http://schemas.microsoft.com/office/powerpoint/2010/main" val="674473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2775" y="409368"/>
            <a:ext cx="10831079" cy="954107"/>
          </a:xfrm>
          <a:prstGeom prst="rect">
            <a:avLst/>
          </a:prstGeom>
          <a:noFill/>
        </p:spPr>
        <p:txBody>
          <a:bodyPr wrap="square" rtlCol="0">
            <a:spAutoFit/>
          </a:bodyPr>
          <a:lstStyle/>
          <a:p>
            <a:pPr algn="ctr"/>
            <a:r>
              <a:rPr lang="en-GB" sz="2800" dirty="0">
                <a:solidFill>
                  <a:srgbClr val="002060"/>
                </a:solidFill>
                <a:latin typeface="CCW Cursive Writing 1" panose="03050602040000000000" pitchFamily="66" charset="0"/>
              </a:rPr>
              <a:t>Good morning! To wake up your brain, have a go at the following task:</a:t>
            </a:r>
          </a:p>
        </p:txBody>
      </p:sp>
      <p:sp>
        <p:nvSpPr>
          <p:cNvPr id="7" name="Rectangle 6">
            <a:extLst>
              <a:ext uri="{FF2B5EF4-FFF2-40B4-BE49-F238E27FC236}">
                <a16:creationId xmlns:a16="http://schemas.microsoft.com/office/drawing/2014/main" id="{9D1AF57E-5B88-4DB1-8791-0DE9A47B5CB3}"/>
              </a:ext>
            </a:extLst>
          </p:cNvPr>
          <p:cNvSpPr/>
          <p:nvPr/>
        </p:nvSpPr>
        <p:spPr>
          <a:xfrm>
            <a:off x="335658" y="2281709"/>
            <a:ext cx="11449064" cy="830997"/>
          </a:xfrm>
          <a:prstGeom prst="rect">
            <a:avLst/>
          </a:prstGeom>
        </p:spPr>
        <p:txBody>
          <a:bodyPr wrap="square">
            <a:spAutoFit/>
          </a:bodyPr>
          <a:lstStyle/>
          <a:p>
            <a:pPr algn="ctr"/>
            <a:r>
              <a:rPr lang="en-GB" sz="2400" dirty="0">
                <a:solidFill>
                  <a:srgbClr val="7030A0"/>
                </a:solidFill>
                <a:latin typeface="CCW Cursive Writing 1" panose="03050602040000000000" pitchFamily="66" charset="0"/>
              </a:rPr>
              <a:t>Try to get as close as you can to the target number using these six numbers:</a:t>
            </a:r>
          </a:p>
        </p:txBody>
      </p:sp>
      <p:sp>
        <p:nvSpPr>
          <p:cNvPr id="11" name="Rectangle 10">
            <a:extLst>
              <a:ext uri="{FF2B5EF4-FFF2-40B4-BE49-F238E27FC236}">
                <a16:creationId xmlns:a16="http://schemas.microsoft.com/office/drawing/2014/main" id="{CC470F0B-5D6A-4F8D-BDA2-C2BFAD2F29F1}"/>
              </a:ext>
            </a:extLst>
          </p:cNvPr>
          <p:cNvSpPr/>
          <p:nvPr/>
        </p:nvSpPr>
        <p:spPr>
          <a:xfrm>
            <a:off x="1765737" y="3846579"/>
            <a:ext cx="9204016" cy="1077218"/>
          </a:xfrm>
          <a:prstGeom prst="rect">
            <a:avLst/>
          </a:prstGeom>
          <a:solidFill>
            <a:schemeClr val="bg1"/>
          </a:solidFill>
          <a:ln>
            <a:solidFill>
              <a:schemeClr val="accent5">
                <a:lumMod val="20000"/>
                <a:lumOff val="80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algn="ctr"/>
            <a:r>
              <a:rPr lang="en-GB" sz="3200" dirty="0">
                <a:solidFill>
                  <a:srgbClr val="FF0000"/>
                </a:solidFill>
                <a:latin typeface="CCW Cursive Writing 1" panose="03050602040000000000" pitchFamily="66" charset="0"/>
              </a:rPr>
              <a:t>50   9   10   6   4   3</a:t>
            </a:r>
          </a:p>
          <a:p>
            <a:pPr algn="ctr"/>
            <a:r>
              <a:rPr lang="en-GB" sz="3200" dirty="0">
                <a:solidFill>
                  <a:srgbClr val="7030A0"/>
                </a:solidFill>
                <a:latin typeface="CCW Cursive Writing 1" panose="03050602040000000000" pitchFamily="66" charset="0"/>
              </a:rPr>
              <a:t>Target Number: </a:t>
            </a:r>
            <a:r>
              <a:rPr lang="en-GB" sz="3200" dirty="0">
                <a:solidFill>
                  <a:srgbClr val="00B050"/>
                </a:solidFill>
                <a:latin typeface="CCW Cursive Writing 1" panose="03050602040000000000" pitchFamily="66" charset="0"/>
              </a:rPr>
              <a:t>948</a:t>
            </a:r>
          </a:p>
        </p:txBody>
      </p:sp>
      <p:sp>
        <p:nvSpPr>
          <p:cNvPr id="12" name="Rectangle 11">
            <a:extLst>
              <a:ext uri="{FF2B5EF4-FFF2-40B4-BE49-F238E27FC236}">
                <a16:creationId xmlns:a16="http://schemas.microsoft.com/office/drawing/2014/main" id="{11CD5CAA-5F5F-4738-9E34-CECC6DCE98E2}"/>
              </a:ext>
            </a:extLst>
          </p:cNvPr>
          <p:cNvSpPr/>
          <p:nvPr/>
        </p:nvSpPr>
        <p:spPr>
          <a:xfrm>
            <a:off x="112263" y="5657671"/>
            <a:ext cx="11882712" cy="1200329"/>
          </a:xfrm>
          <a:prstGeom prst="rect">
            <a:avLst/>
          </a:prstGeom>
        </p:spPr>
        <p:txBody>
          <a:bodyPr wrap="square">
            <a:spAutoFit/>
          </a:bodyPr>
          <a:lstStyle/>
          <a:p>
            <a:pPr algn="ctr"/>
            <a:r>
              <a:rPr lang="en-GB" sz="2400" dirty="0">
                <a:solidFill>
                  <a:srgbClr val="7030A0"/>
                </a:solidFill>
                <a:latin typeface="CCW Cursive Writing 1" panose="03050602040000000000" pitchFamily="66" charset="0"/>
              </a:rPr>
              <a:t>You can't use the same number more than once.</a:t>
            </a:r>
          </a:p>
          <a:p>
            <a:pPr algn="ctr"/>
            <a:r>
              <a:rPr lang="en-GB" sz="2400" dirty="0">
                <a:solidFill>
                  <a:srgbClr val="7030A0"/>
                </a:solidFill>
                <a:latin typeface="CCW Cursive Writing 1" panose="03050602040000000000" pitchFamily="66" charset="0"/>
              </a:rPr>
              <a:t>Only add, subtract, multiply and divide are allowed.</a:t>
            </a:r>
          </a:p>
        </p:txBody>
      </p:sp>
    </p:spTree>
    <p:extLst>
      <p:ext uri="{BB962C8B-B14F-4D97-AF65-F5344CB8AC3E}">
        <p14:creationId xmlns:p14="http://schemas.microsoft.com/office/powerpoint/2010/main" val="3576819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id="{C9C5A15F-9867-4470-96EF-B9DAA221739B}"/>
              </a:ext>
            </a:extLst>
          </p:cNvPr>
          <p:cNvSpPr/>
          <p:nvPr/>
        </p:nvSpPr>
        <p:spPr>
          <a:xfrm>
            <a:off x="2254928" y="1669002"/>
            <a:ext cx="6747029" cy="3373515"/>
          </a:xfrm>
          <a:prstGeom prst="cloudCallout">
            <a:avLst>
              <a:gd name="adj1" fmla="val -56491"/>
              <a:gd name="adj2" fmla="val 6144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7030A0"/>
                </a:solidFill>
                <a:latin typeface="CCW Cursive Writing 1" panose="03050602040000000000" pitchFamily="66" charset="0"/>
              </a:rPr>
              <a:t>RE</a:t>
            </a:r>
          </a:p>
        </p:txBody>
      </p:sp>
    </p:spTree>
    <p:extLst>
      <p:ext uri="{BB962C8B-B14F-4D97-AF65-F5344CB8AC3E}">
        <p14:creationId xmlns:p14="http://schemas.microsoft.com/office/powerpoint/2010/main" val="1745848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819807" y="614856"/>
            <a:ext cx="10941269" cy="4966138"/>
          </a:xfrm>
          <a:prstGeom prst="cloudCallout">
            <a:avLst>
              <a:gd name="adj1" fmla="val -46049"/>
              <a:gd name="adj2" fmla="val 60595"/>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002060"/>
                </a:solidFill>
                <a:effectLst/>
                <a:uLnTx/>
                <a:uFillTx/>
                <a:latin typeface="CCW Cursive Writing 1" panose="03050602040000000000" pitchFamily="66" charset="0"/>
                <a:ea typeface="+mn-ea"/>
                <a:cs typeface="+mn-cs"/>
              </a:rPr>
              <a:t>What is a ‘foundation for living’?</a:t>
            </a:r>
            <a:endParaRPr kumimoji="0" lang="en-GB" sz="3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912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3B1A64-4B91-498F-95C5-EA37187415A4}"/>
              </a:ext>
            </a:extLst>
          </p:cNvPr>
          <p:cNvSpPr>
            <a:spLocks noGrp="1"/>
          </p:cNvSpPr>
          <p:nvPr>
            <p:ph idx="1"/>
          </p:nvPr>
        </p:nvSpPr>
        <p:spPr>
          <a:xfrm>
            <a:off x="838200" y="729673"/>
            <a:ext cx="10515600" cy="5447290"/>
          </a:xfrm>
        </p:spPr>
        <p:txBody>
          <a:bodyPr/>
          <a:lstStyle/>
          <a:p>
            <a:pPr marL="0" indent="0">
              <a:buNone/>
            </a:pPr>
            <a:r>
              <a:rPr lang="en-GB" dirty="0">
                <a:latin typeface="CCW Cursive Writing 1" panose="03050602040000000000" pitchFamily="66" charset="0"/>
              </a:rPr>
              <a:t>Foundations for living are the ideas and beliefs which people think are important for life. </a:t>
            </a:r>
            <a:endParaRPr lang="en-GB" dirty="0">
              <a:solidFill>
                <a:srgbClr val="FF0000"/>
              </a:solidFill>
              <a:latin typeface="CCW Cursive Writing 1" panose="03050602040000000000" pitchFamily="66" charset="0"/>
            </a:endParaRPr>
          </a:p>
          <a:p>
            <a:pPr marL="0" indent="0">
              <a:buNone/>
            </a:pPr>
            <a:endParaRPr lang="en-GB" dirty="0">
              <a:latin typeface="CCW Cursive Writing 1" panose="03050602040000000000" pitchFamily="66" charset="0"/>
            </a:endParaRPr>
          </a:p>
          <a:p>
            <a:pPr marL="0" indent="0">
              <a:buNone/>
            </a:pPr>
            <a:r>
              <a:rPr lang="en-GB" dirty="0">
                <a:latin typeface="CCW Cursive Writing 1" panose="03050602040000000000" pitchFamily="66" charset="0"/>
              </a:rPr>
              <a:t>e.g. </a:t>
            </a:r>
          </a:p>
          <a:p>
            <a:pPr marL="0" indent="0">
              <a:buNone/>
            </a:pPr>
            <a:endParaRPr lang="en-GB" dirty="0">
              <a:latin typeface="CCW Cursive Writing 1" panose="03050602040000000000" pitchFamily="66" charset="0"/>
            </a:endParaRPr>
          </a:p>
          <a:p>
            <a:pPr marL="0" indent="0">
              <a:buNone/>
            </a:pPr>
            <a:r>
              <a:rPr lang="en-GB" dirty="0">
                <a:latin typeface="CCW Cursive Writing 1" panose="03050602040000000000" pitchFamily="66" charset="0"/>
              </a:rPr>
              <a:t>Trusting god </a:t>
            </a:r>
          </a:p>
          <a:p>
            <a:pPr marL="0" indent="0">
              <a:buNone/>
            </a:pPr>
            <a:r>
              <a:rPr lang="en-GB" dirty="0">
                <a:latin typeface="CCW Cursive Writing 1" panose="03050602040000000000" pitchFamily="66" charset="0"/>
              </a:rPr>
              <a:t>Money </a:t>
            </a:r>
          </a:p>
          <a:p>
            <a:pPr marL="0" indent="0">
              <a:buNone/>
            </a:pPr>
            <a:r>
              <a:rPr lang="en-GB" dirty="0">
                <a:latin typeface="CCW Cursive Writing 1" panose="03050602040000000000" pitchFamily="66" charset="0"/>
              </a:rPr>
              <a:t>Fashion</a:t>
            </a:r>
          </a:p>
          <a:p>
            <a:pPr marL="0" indent="0">
              <a:buNone/>
            </a:pPr>
            <a:r>
              <a:rPr lang="en-GB" dirty="0">
                <a:latin typeface="CCW Cursive Writing 1" panose="03050602040000000000" pitchFamily="66" charset="0"/>
              </a:rPr>
              <a:t>Being kind  </a:t>
            </a:r>
          </a:p>
        </p:txBody>
      </p:sp>
    </p:spTree>
    <p:extLst>
      <p:ext uri="{BB962C8B-B14F-4D97-AF65-F5344CB8AC3E}">
        <p14:creationId xmlns:p14="http://schemas.microsoft.com/office/powerpoint/2010/main" val="1070183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819807" y="614856"/>
            <a:ext cx="10941269" cy="4966138"/>
          </a:xfrm>
          <a:prstGeom prst="cloudCallout">
            <a:avLst>
              <a:gd name="adj1" fmla="val 44873"/>
              <a:gd name="adj2" fmla="val 58373"/>
            </a:avLst>
          </a:prstGeom>
          <a:solidFill>
            <a:schemeClr val="accent2">
              <a:lumMod val="20000"/>
              <a:lumOff val="80000"/>
            </a:schemeClr>
          </a:solidFill>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rgbClr val="FF3300"/>
                </a:solidFill>
                <a:effectLst/>
                <a:uLnTx/>
                <a:uFillTx/>
                <a:latin typeface="CCW Cursive Writing 1" panose="03050602040000000000" pitchFamily="66" charset="0"/>
                <a:ea typeface="+mn-ea"/>
                <a:cs typeface="+mn-cs"/>
              </a:rPr>
              <a:t>What do you think makes for strong foundations in life? Write a short</a:t>
            </a:r>
            <a:r>
              <a:rPr kumimoji="0" lang="en-GB" sz="2800" b="0" i="0" u="none" strike="noStrike" kern="1200" cap="none" spc="0" normalizeH="0" noProof="0" dirty="0">
                <a:ln>
                  <a:noFill/>
                </a:ln>
                <a:solidFill>
                  <a:srgbClr val="FF3300"/>
                </a:solidFill>
                <a:effectLst/>
                <a:uLnTx/>
                <a:uFillTx/>
                <a:latin typeface="CCW Cursive Writing 1" panose="03050602040000000000" pitchFamily="66" charset="0"/>
                <a:ea typeface="+mn-ea"/>
                <a:cs typeface="+mn-cs"/>
              </a:rPr>
              <a:t> paragraph to show this.</a:t>
            </a:r>
            <a:endParaRPr kumimoji="0" lang="en-GB" sz="2800" b="0" i="0" u="none" strike="noStrike" kern="1200" cap="none" spc="0" normalizeH="0" baseline="0" noProof="0" dirty="0">
              <a:ln>
                <a:noFill/>
              </a:ln>
              <a:solidFill>
                <a:srgbClr val="FF33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1158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819807" y="614856"/>
            <a:ext cx="10941269" cy="4966138"/>
          </a:xfrm>
          <a:prstGeom prst="cloudCallout">
            <a:avLst>
              <a:gd name="adj1" fmla="val -46049"/>
              <a:gd name="adj2" fmla="val 60595"/>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002060"/>
                </a:solidFill>
                <a:effectLst/>
                <a:uLnTx/>
                <a:uFillTx/>
                <a:latin typeface="CCW Cursive Writing 1" panose="03050602040000000000" pitchFamily="66" charset="0"/>
                <a:ea typeface="+mn-ea"/>
                <a:cs typeface="+mn-cs"/>
              </a:rPr>
              <a:t>What do Christians do to build good foundations? Make a list</a:t>
            </a:r>
            <a:r>
              <a:rPr kumimoji="0" lang="en-GB" sz="3200" b="0" i="0" u="none" strike="noStrike" kern="1200" cap="none" spc="0" normalizeH="0" noProof="0" dirty="0">
                <a:ln>
                  <a:noFill/>
                </a:ln>
                <a:solidFill>
                  <a:srgbClr val="002060"/>
                </a:solidFill>
                <a:effectLst/>
                <a:uLnTx/>
                <a:uFillTx/>
                <a:latin typeface="CCW Cursive Writing 1" panose="03050602040000000000" pitchFamily="66" charset="0"/>
                <a:ea typeface="+mn-ea"/>
                <a:cs typeface="+mn-cs"/>
              </a:rPr>
              <a:t> of what a Christian would do to do </a:t>
            </a:r>
            <a:r>
              <a:rPr kumimoji="0" lang="en-GB" sz="3200" b="0" i="0" u="none" strike="noStrike" kern="1200" cap="none" spc="0" normalizeH="0" noProof="0" dirty="0" err="1">
                <a:ln>
                  <a:noFill/>
                </a:ln>
                <a:solidFill>
                  <a:srgbClr val="002060"/>
                </a:solidFill>
                <a:effectLst/>
                <a:uLnTx/>
                <a:uFillTx/>
                <a:latin typeface="CCW Cursive Writing 1" panose="03050602040000000000" pitchFamily="66" charset="0"/>
                <a:ea typeface="+mn-ea"/>
                <a:cs typeface="+mn-cs"/>
              </a:rPr>
              <a:t>this.</a:t>
            </a:r>
            <a:r>
              <a:rPr kumimoji="0" lang="en-GB" sz="2000" b="0" i="0" u="none" strike="noStrike" kern="1200" cap="none" spc="0" normalizeH="0" baseline="0" noProof="0" dirty="0" err="1">
                <a:ln>
                  <a:noFill/>
                </a:ln>
                <a:solidFill>
                  <a:srgbClr val="002060"/>
                </a:solidFill>
                <a:effectLst/>
                <a:uLnTx/>
                <a:uFillTx/>
                <a:latin typeface="CCW Cursive Writing 1" panose="03050602040000000000" pitchFamily="66" charset="0"/>
                <a:ea typeface="+mn-ea"/>
                <a:cs typeface="+mn-cs"/>
              </a:rPr>
              <a:t>E.g</a:t>
            </a:r>
            <a:r>
              <a:rPr kumimoji="0" lang="en-GB" sz="2000" b="0" i="0" u="none" strike="noStrike" kern="1200" cap="none" spc="0" normalizeH="0" baseline="0" noProof="0" dirty="0">
                <a:ln>
                  <a:noFill/>
                </a:ln>
                <a:solidFill>
                  <a:srgbClr val="002060"/>
                </a:solidFill>
                <a:effectLst/>
                <a:uLnTx/>
                <a:uFillTx/>
                <a:latin typeface="CCW Cursive Writing 1" panose="03050602040000000000" pitchFamily="66" charset="0"/>
                <a:ea typeface="+mn-ea"/>
                <a:cs typeface="+mn-cs"/>
              </a:rPr>
              <a:t>. they go to church, they give to charity</a:t>
            </a:r>
            <a:endParaRPr kumimoji="0" lang="en-GB" sz="3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79305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819807" y="614856"/>
            <a:ext cx="10941269" cy="4966138"/>
          </a:xfrm>
          <a:prstGeom prst="cloudCallout">
            <a:avLst>
              <a:gd name="adj1" fmla="val -46049"/>
              <a:gd name="adj2" fmla="val 60595"/>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002060"/>
                </a:solidFill>
                <a:effectLst/>
                <a:uLnTx/>
                <a:uFillTx/>
                <a:latin typeface="CCW Cursive Writing 1" panose="03050602040000000000" pitchFamily="66" charset="0"/>
                <a:ea typeface="+mn-ea"/>
                <a:cs typeface="+mn-cs"/>
              </a:rPr>
              <a:t>How are these similar/different to Christian foundations?</a:t>
            </a:r>
            <a:endParaRPr kumimoji="0" lang="en-GB" sz="3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1043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latin typeface="CCW Cursive Writing 1" panose="03050602040000000000" pitchFamily="66" charset="0"/>
              </a:rPr>
              <a:t>Foundations for living </a:t>
            </a:r>
          </a:p>
        </p:txBody>
      </p:sp>
      <p:sp>
        <p:nvSpPr>
          <p:cNvPr id="3" name="Content Placeholder 2"/>
          <p:cNvSpPr>
            <a:spLocks noGrp="1"/>
          </p:cNvSpPr>
          <p:nvPr>
            <p:ph idx="1"/>
          </p:nvPr>
        </p:nvSpPr>
        <p:spPr>
          <a:xfrm>
            <a:off x="838200" y="2172466"/>
            <a:ext cx="10515600" cy="4559410"/>
          </a:xfrm>
        </p:spPr>
        <p:txBody>
          <a:bodyPr>
            <a:normAutofit/>
          </a:bodyPr>
          <a:lstStyle/>
          <a:p>
            <a:r>
              <a:rPr lang="en-GB" sz="2400" dirty="0">
                <a:latin typeface="CCW Cursive Writing 1" panose="03050602040000000000" pitchFamily="66" charset="0"/>
              </a:rPr>
              <a:t>Complete the Venn diagram, writing some of the foundations for living into the correct section (there are some example ideas on the page after). Some of them may not be a foundation for living and you will need to make that judgement.</a:t>
            </a:r>
          </a:p>
          <a:p>
            <a:r>
              <a:rPr lang="en-GB" sz="2400" dirty="0">
                <a:latin typeface="CCW Cursive Writing 1" panose="03050602040000000000" pitchFamily="66" charset="0"/>
              </a:rPr>
              <a:t>Copy and complete the sentences:</a:t>
            </a:r>
          </a:p>
          <a:p>
            <a:pPr marL="0" indent="0">
              <a:buNone/>
            </a:pPr>
            <a:r>
              <a:rPr lang="en-GB" sz="2400" dirty="0">
                <a:solidFill>
                  <a:srgbClr val="7030A0"/>
                </a:solidFill>
                <a:latin typeface="CCW Cursive Writing 1" panose="03050602040000000000" pitchFamily="66" charset="0"/>
              </a:rPr>
              <a:t>- The Christian community ...... to help people secure good foundations for life.  </a:t>
            </a:r>
          </a:p>
          <a:p>
            <a:pPr marL="0" indent="0">
              <a:buNone/>
            </a:pPr>
            <a:r>
              <a:rPr lang="en-GB" sz="2400" dirty="0">
                <a:solidFill>
                  <a:srgbClr val="7030A0"/>
                </a:solidFill>
                <a:latin typeface="CCW Cursive Writing 1" panose="03050602040000000000" pitchFamily="66" charset="0"/>
              </a:rPr>
              <a:t>- Other people get foundations for life from.... </a:t>
            </a:r>
          </a:p>
          <a:p>
            <a:pPr marL="0" indent="0">
              <a:buNone/>
            </a:pPr>
            <a:r>
              <a:rPr lang="en-GB" sz="2400" dirty="0">
                <a:solidFill>
                  <a:srgbClr val="FF0000"/>
                </a:solidFill>
                <a:latin typeface="CCW Cursive Writing 1" panose="03050602040000000000" pitchFamily="66" charset="0"/>
              </a:rPr>
              <a:t>C: </a:t>
            </a:r>
            <a:r>
              <a:rPr lang="en-GB" sz="2400" dirty="0">
                <a:solidFill>
                  <a:srgbClr val="7030A0"/>
                </a:solidFill>
                <a:latin typeface="CCW Cursive Writing 1" panose="03050602040000000000" pitchFamily="66" charset="0"/>
              </a:rPr>
              <a:t>These are the same/different to Christian foundations because they.... </a:t>
            </a:r>
            <a:endParaRPr lang="en-GB" sz="2400" dirty="0">
              <a:latin typeface="CCW Cursive Writing 1" panose="03050602040000000000" pitchFamily="66" charset="0"/>
            </a:endParaRPr>
          </a:p>
        </p:txBody>
      </p:sp>
    </p:spTree>
    <p:extLst>
      <p:ext uri="{BB962C8B-B14F-4D97-AF65-F5344CB8AC3E}">
        <p14:creationId xmlns:p14="http://schemas.microsoft.com/office/powerpoint/2010/main" val="2935811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a:spLocks noChangeArrowheads="1"/>
          </p:cNvSpPr>
          <p:nvPr/>
        </p:nvSpPr>
        <p:spPr bwMode="auto">
          <a:xfrm>
            <a:off x="1881626" y="537726"/>
            <a:ext cx="6045145" cy="5894605"/>
          </a:xfrm>
          <a:prstGeom prst="ellipse">
            <a:avLst/>
          </a:prstGeom>
          <a:noFill/>
          <a:ln w="25400" algn="ctr">
            <a:solidFill>
              <a:srgbClr val="00B05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Oval 4"/>
          <p:cNvSpPr>
            <a:spLocks noChangeArrowheads="1"/>
          </p:cNvSpPr>
          <p:nvPr/>
        </p:nvSpPr>
        <p:spPr bwMode="auto">
          <a:xfrm>
            <a:off x="4186676" y="537726"/>
            <a:ext cx="6045145" cy="5894605"/>
          </a:xfrm>
          <a:prstGeom prst="ellipse">
            <a:avLst/>
          </a:prstGeom>
          <a:noFill/>
          <a:ln w="25400" algn="ctr">
            <a:solidFill>
              <a:srgbClr val="00B0F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Text Box 5"/>
          <p:cNvSpPr txBox="1">
            <a:spLocks noChangeArrowheads="1"/>
          </p:cNvSpPr>
          <p:nvPr/>
        </p:nvSpPr>
        <p:spPr bwMode="auto">
          <a:xfrm>
            <a:off x="1881626" y="274994"/>
            <a:ext cx="4406900" cy="51752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0" i="0" u="sng" strike="noStrike" kern="1200" cap="none" spc="0" normalizeH="0" baseline="0" noProof="0">
                <a:ln>
                  <a:noFill/>
                </a:ln>
                <a:solidFill>
                  <a:srgbClr val="000000"/>
                </a:solidFill>
                <a:effectLst/>
                <a:uLnTx/>
                <a:uFillTx/>
                <a:latin typeface="CCW Cursive Writing 1" panose="03050602040000000000" pitchFamily="66" charset="0"/>
                <a:ea typeface="+mn-ea"/>
                <a:cs typeface="+mn-cs"/>
              </a:rPr>
              <a:t>Foundations for anyone</a:t>
            </a: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7" name="Text Box 6"/>
          <p:cNvSpPr txBox="1">
            <a:spLocks noChangeArrowheads="1"/>
          </p:cNvSpPr>
          <p:nvPr/>
        </p:nvSpPr>
        <p:spPr bwMode="auto">
          <a:xfrm>
            <a:off x="6288526" y="303570"/>
            <a:ext cx="4459288" cy="46831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0" i="0" u="sng" strike="noStrike" kern="1200" cap="none" spc="0" normalizeH="0" baseline="0" noProof="0">
                <a:ln>
                  <a:noFill/>
                </a:ln>
                <a:solidFill>
                  <a:srgbClr val="000000"/>
                </a:solidFill>
                <a:effectLst/>
                <a:uLnTx/>
                <a:uFillTx/>
                <a:latin typeface="CCW Cursive Writing 1" panose="03050602040000000000" pitchFamily="66" charset="0"/>
                <a:ea typeface="+mn-ea"/>
                <a:cs typeface="+mn-cs"/>
              </a:rPr>
              <a:t>Foundations for Christian living</a:t>
            </a: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657068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650905" y="-1182086"/>
            <a:ext cx="7092513" cy="9456685"/>
          </a:xfrm>
          <a:prstGeom prst="rect">
            <a:avLst/>
          </a:prstGeom>
        </p:spPr>
      </p:pic>
    </p:spTree>
    <p:extLst>
      <p:ext uri="{BB962C8B-B14F-4D97-AF65-F5344CB8AC3E}">
        <p14:creationId xmlns:p14="http://schemas.microsoft.com/office/powerpoint/2010/main" val="369965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id="{C9C5A15F-9867-4470-96EF-B9DAA221739B}"/>
              </a:ext>
            </a:extLst>
          </p:cNvPr>
          <p:cNvSpPr/>
          <p:nvPr/>
        </p:nvSpPr>
        <p:spPr>
          <a:xfrm>
            <a:off x="2219417" y="1633491"/>
            <a:ext cx="6747029" cy="3373515"/>
          </a:xfrm>
          <a:prstGeom prst="cloudCallout">
            <a:avLst>
              <a:gd name="adj1" fmla="val -56491"/>
              <a:gd name="adj2" fmla="val 6144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002060"/>
                </a:solidFill>
                <a:latin typeface="CCW Cursive Writing 1" panose="03050602040000000000" pitchFamily="66" charset="0"/>
              </a:rPr>
              <a:t>Arithmetic</a:t>
            </a:r>
          </a:p>
        </p:txBody>
      </p:sp>
    </p:spTree>
    <p:extLst>
      <p:ext uri="{BB962C8B-B14F-4D97-AF65-F5344CB8AC3E}">
        <p14:creationId xmlns:p14="http://schemas.microsoft.com/office/powerpoint/2010/main" val="4264414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D518DFA-6469-404A-BD14-0B8E5E25AA4C}"/>
              </a:ext>
            </a:extLst>
          </p:cNvPr>
          <p:cNvPicPr>
            <a:picLocks noChangeAspect="1"/>
          </p:cNvPicPr>
          <p:nvPr/>
        </p:nvPicPr>
        <p:blipFill>
          <a:blip r:embed="rId2"/>
          <a:stretch>
            <a:fillRect/>
          </a:stretch>
        </p:blipFill>
        <p:spPr>
          <a:xfrm>
            <a:off x="110836" y="37407"/>
            <a:ext cx="6280727" cy="3391593"/>
          </a:xfrm>
          <a:prstGeom prst="rect">
            <a:avLst/>
          </a:prstGeom>
        </p:spPr>
      </p:pic>
      <p:pic>
        <p:nvPicPr>
          <p:cNvPr id="11" name="Picture 10">
            <a:extLst>
              <a:ext uri="{FF2B5EF4-FFF2-40B4-BE49-F238E27FC236}">
                <a16:creationId xmlns:a16="http://schemas.microsoft.com/office/drawing/2014/main" id="{EDFEC1C9-DC5A-4E16-B685-CAB20CC43326}"/>
              </a:ext>
            </a:extLst>
          </p:cNvPr>
          <p:cNvPicPr>
            <a:picLocks noChangeAspect="1"/>
          </p:cNvPicPr>
          <p:nvPr/>
        </p:nvPicPr>
        <p:blipFill>
          <a:blip r:embed="rId3"/>
          <a:stretch>
            <a:fillRect/>
          </a:stretch>
        </p:blipFill>
        <p:spPr>
          <a:xfrm>
            <a:off x="4333098" y="2669309"/>
            <a:ext cx="7748066" cy="4039388"/>
          </a:xfrm>
          <a:prstGeom prst="rect">
            <a:avLst/>
          </a:prstGeom>
        </p:spPr>
      </p:pic>
    </p:spTree>
    <p:extLst>
      <p:ext uri="{BB962C8B-B14F-4D97-AF65-F5344CB8AC3E}">
        <p14:creationId xmlns:p14="http://schemas.microsoft.com/office/powerpoint/2010/main" val="531992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34BB2BF-3AF6-474E-B7A7-50B11B16456F}"/>
              </a:ext>
            </a:extLst>
          </p:cNvPr>
          <p:cNvPicPr>
            <a:picLocks noChangeAspect="1"/>
          </p:cNvPicPr>
          <p:nvPr/>
        </p:nvPicPr>
        <p:blipFill>
          <a:blip r:embed="rId2"/>
          <a:stretch>
            <a:fillRect/>
          </a:stretch>
        </p:blipFill>
        <p:spPr>
          <a:xfrm>
            <a:off x="105323" y="101599"/>
            <a:ext cx="7237585" cy="3820913"/>
          </a:xfrm>
          <a:prstGeom prst="rect">
            <a:avLst/>
          </a:prstGeom>
        </p:spPr>
      </p:pic>
      <p:pic>
        <p:nvPicPr>
          <p:cNvPr id="7" name="Picture 6">
            <a:extLst>
              <a:ext uri="{FF2B5EF4-FFF2-40B4-BE49-F238E27FC236}">
                <a16:creationId xmlns:a16="http://schemas.microsoft.com/office/drawing/2014/main" id="{1D3D459E-730C-4CF2-BBB2-25FEAB85FD3A}"/>
              </a:ext>
            </a:extLst>
          </p:cNvPr>
          <p:cNvPicPr>
            <a:picLocks noChangeAspect="1"/>
          </p:cNvPicPr>
          <p:nvPr/>
        </p:nvPicPr>
        <p:blipFill>
          <a:blip r:embed="rId3"/>
          <a:stretch>
            <a:fillRect/>
          </a:stretch>
        </p:blipFill>
        <p:spPr>
          <a:xfrm>
            <a:off x="5109466" y="2909455"/>
            <a:ext cx="7082534" cy="3729919"/>
          </a:xfrm>
          <a:prstGeom prst="rect">
            <a:avLst/>
          </a:prstGeom>
        </p:spPr>
      </p:pic>
    </p:spTree>
    <p:extLst>
      <p:ext uri="{BB962C8B-B14F-4D97-AF65-F5344CB8AC3E}">
        <p14:creationId xmlns:p14="http://schemas.microsoft.com/office/powerpoint/2010/main" val="3781519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id="{C9C5A15F-9867-4470-96EF-B9DAA221739B}"/>
              </a:ext>
            </a:extLst>
          </p:cNvPr>
          <p:cNvSpPr/>
          <p:nvPr/>
        </p:nvSpPr>
        <p:spPr>
          <a:xfrm>
            <a:off x="2219417" y="1633491"/>
            <a:ext cx="8522474" cy="3373515"/>
          </a:xfrm>
          <a:prstGeom prst="cloudCallout">
            <a:avLst>
              <a:gd name="adj1" fmla="val -56491"/>
              <a:gd name="adj2" fmla="val 6144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002060"/>
                </a:solidFill>
                <a:latin typeface="CCW Cursive Writing 1" panose="03050602040000000000" pitchFamily="66" charset="0"/>
              </a:rPr>
              <a:t>PSHE</a:t>
            </a:r>
          </a:p>
        </p:txBody>
      </p:sp>
    </p:spTree>
    <p:extLst>
      <p:ext uri="{BB962C8B-B14F-4D97-AF65-F5344CB8AC3E}">
        <p14:creationId xmlns:p14="http://schemas.microsoft.com/office/powerpoint/2010/main" val="2069221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2A679F-96D5-416B-9944-D480850C806C}"/>
              </a:ext>
            </a:extLst>
          </p:cNvPr>
          <p:cNvSpPr>
            <a:spLocks noGrp="1"/>
          </p:cNvSpPr>
          <p:nvPr>
            <p:ph idx="1"/>
          </p:nvPr>
        </p:nvSpPr>
        <p:spPr>
          <a:xfrm>
            <a:off x="247073" y="178711"/>
            <a:ext cx="11741727" cy="1459345"/>
          </a:xfrm>
        </p:spPr>
        <p:txBody>
          <a:bodyPr>
            <a:normAutofit fontScale="92500" lnSpcReduction="20000"/>
          </a:bodyPr>
          <a:lstStyle/>
          <a:p>
            <a:pPr marL="0" indent="0" algn="ctr">
              <a:buNone/>
            </a:pPr>
            <a:r>
              <a:rPr lang="en-GB" dirty="0">
                <a:solidFill>
                  <a:srgbClr val="7030A0"/>
                </a:solidFill>
                <a:latin typeface="CCW Cursive Writing 1" panose="03050602040000000000" pitchFamily="66" charset="0"/>
              </a:rPr>
              <a:t>At this time it is important to think about our mental health.</a:t>
            </a:r>
          </a:p>
          <a:p>
            <a:pPr marL="0" indent="0" algn="ctr">
              <a:buNone/>
            </a:pPr>
            <a:endParaRPr lang="en-GB" dirty="0">
              <a:solidFill>
                <a:srgbClr val="7030A0"/>
              </a:solidFill>
              <a:latin typeface="CCW Cursive Writing 1" panose="03050602040000000000" pitchFamily="66" charset="0"/>
            </a:endParaRPr>
          </a:p>
          <a:p>
            <a:pPr marL="0" indent="0" algn="ctr">
              <a:buNone/>
            </a:pPr>
            <a:r>
              <a:rPr lang="en-GB" dirty="0">
                <a:solidFill>
                  <a:srgbClr val="7030A0"/>
                </a:solidFill>
                <a:latin typeface="CCW Cursive Writing 1" panose="03050602040000000000" pitchFamily="66" charset="0"/>
              </a:rPr>
              <a:t>Today we are going to focus on things that can help us to stay happy and safe whilst we are having to spend more time at home.</a:t>
            </a:r>
          </a:p>
        </p:txBody>
      </p:sp>
      <p:sp>
        <p:nvSpPr>
          <p:cNvPr id="4" name="Content Placeholder 2">
            <a:extLst>
              <a:ext uri="{FF2B5EF4-FFF2-40B4-BE49-F238E27FC236}">
                <a16:creationId xmlns:a16="http://schemas.microsoft.com/office/drawing/2014/main" id="{A72A679F-96D5-416B-9944-D480850C806C}"/>
              </a:ext>
            </a:extLst>
          </p:cNvPr>
          <p:cNvSpPr txBox="1">
            <a:spLocks/>
          </p:cNvSpPr>
          <p:nvPr/>
        </p:nvSpPr>
        <p:spPr>
          <a:xfrm>
            <a:off x="247072" y="2643237"/>
            <a:ext cx="11741727" cy="1459345"/>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dirty="0">
                <a:solidFill>
                  <a:srgbClr val="7030A0"/>
                </a:solidFill>
                <a:latin typeface="CCW Cursive Writing 1" panose="03050602040000000000" pitchFamily="66" charset="0"/>
              </a:rPr>
              <a:t>Our first activity is to think about the things we are not going to be able to do at the moment due to the new lockdown.</a:t>
            </a:r>
          </a:p>
          <a:p>
            <a:pPr marL="0" indent="0" algn="ctr">
              <a:buFont typeface="Arial" panose="020B0604020202020204" pitchFamily="34" charset="0"/>
              <a:buNone/>
            </a:pPr>
            <a:endParaRPr lang="en-GB" dirty="0">
              <a:solidFill>
                <a:srgbClr val="7030A0"/>
              </a:solidFill>
              <a:latin typeface="CCW Cursive Writing 1" panose="03050602040000000000" pitchFamily="66" charset="0"/>
            </a:endParaRPr>
          </a:p>
          <a:p>
            <a:pPr marL="0" indent="0" algn="ctr">
              <a:buFont typeface="Arial" panose="020B0604020202020204" pitchFamily="34" charset="0"/>
              <a:buNone/>
            </a:pPr>
            <a:r>
              <a:rPr lang="en-GB" dirty="0">
                <a:solidFill>
                  <a:srgbClr val="7030A0"/>
                </a:solidFill>
                <a:latin typeface="CCW Cursive Writing 1" panose="03050602040000000000" pitchFamily="66" charset="0"/>
              </a:rPr>
              <a:t>Create a list of activities that you are not going to be able to do at the moment.</a:t>
            </a:r>
          </a:p>
        </p:txBody>
      </p:sp>
    </p:spTree>
    <p:extLst>
      <p:ext uri="{BB962C8B-B14F-4D97-AF65-F5344CB8AC3E}">
        <p14:creationId xmlns:p14="http://schemas.microsoft.com/office/powerpoint/2010/main" val="2555932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Alternatives </a:t>
            </a:r>
          </a:p>
        </p:txBody>
      </p:sp>
      <p:sp>
        <p:nvSpPr>
          <p:cNvPr id="3" name="Content Placeholder 2"/>
          <p:cNvSpPr>
            <a:spLocks noGrp="1"/>
          </p:cNvSpPr>
          <p:nvPr>
            <p:ph idx="1"/>
          </p:nvPr>
        </p:nvSpPr>
        <p:spPr/>
        <p:txBody>
          <a:bodyPr/>
          <a:lstStyle/>
          <a:p>
            <a:pPr marL="0" indent="0">
              <a:buNone/>
            </a:pPr>
            <a:r>
              <a:rPr lang="en-GB" dirty="0"/>
              <a:t>It’s important to try and think of alternatives to help us stay happy at home, for example instead of going to our friends house we can have a zoom/</a:t>
            </a:r>
            <a:r>
              <a:rPr lang="en-GB" dirty="0" err="1"/>
              <a:t>facetime</a:t>
            </a:r>
            <a:r>
              <a:rPr lang="en-GB" dirty="0"/>
              <a:t> with them. </a:t>
            </a:r>
          </a:p>
          <a:p>
            <a:pPr marL="0" indent="0">
              <a:buNone/>
            </a:pPr>
            <a:endParaRPr lang="en-GB" dirty="0"/>
          </a:p>
          <a:p>
            <a:pPr marL="0" indent="0">
              <a:buNone/>
            </a:pPr>
            <a:r>
              <a:rPr lang="en-GB" dirty="0"/>
              <a:t>Look at your list of things that we can’t do at the moment, think of an alternative to each one. That will be fun whilst keeping us safe.</a:t>
            </a:r>
          </a:p>
          <a:p>
            <a:pPr marL="0" indent="0">
              <a:buNone/>
            </a:pPr>
            <a:r>
              <a:rPr lang="en-GB" dirty="0"/>
              <a:t>Can you think of more than one alternative for them.</a:t>
            </a:r>
          </a:p>
        </p:txBody>
      </p:sp>
    </p:spTree>
    <p:extLst>
      <p:ext uri="{BB962C8B-B14F-4D97-AF65-F5344CB8AC3E}">
        <p14:creationId xmlns:p14="http://schemas.microsoft.com/office/powerpoint/2010/main" val="2355236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Once you have made you list of alternatives, have a look at the activity below.</a:t>
            </a:r>
          </a:p>
        </p:txBody>
      </p:sp>
      <p:sp>
        <p:nvSpPr>
          <p:cNvPr id="3" name="Content Placeholder 2"/>
          <p:cNvSpPr>
            <a:spLocks noGrp="1"/>
          </p:cNvSpPr>
          <p:nvPr>
            <p:ph idx="1"/>
          </p:nvPr>
        </p:nvSpPr>
        <p:spPr/>
        <p:txBody>
          <a:bodyPr/>
          <a:lstStyle/>
          <a:p>
            <a:pPr marL="0" indent="0">
              <a:buNone/>
            </a:pPr>
            <a:r>
              <a:rPr lang="en-GB" dirty="0"/>
              <a:t>I want you to create a poster all about the alternatives that we could use. This will help us to remember that although we are not able to do everything we can still enjoy ourselves using these.</a:t>
            </a:r>
          </a:p>
        </p:txBody>
      </p:sp>
    </p:spTree>
    <p:extLst>
      <p:ext uri="{BB962C8B-B14F-4D97-AF65-F5344CB8AC3E}">
        <p14:creationId xmlns:p14="http://schemas.microsoft.com/office/powerpoint/2010/main" val="417731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881</TotalTime>
  <Words>806</Words>
  <Application>Microsoft Office PowerPoint</Application>
  <PresentationFormat>Widescreen</PresentationFormat>
  <Paragraphs>82</Paragraphs>
  <Slides>28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Arial</vt:lpstr>
      <vt:lpstr>Calibri</vt:lpstr>
      <vt:lpstr>Calibri Light</vt:lpstr>
      <vt:lpstr>CCW Cursive Writing 1</vt:lpstr>
      <vt:lpstr>Comic Sans MS</vt:lpstr>
      <vt:lpstr>Office Theme</vt:lpstr>
      <vt:lpstr>2_Office Theme</vt:lpstr>
      <vt:lpstr>Good morning year 6 I hope you are well. Remember I am here to help if you have any questions about the work I have set.  </vt:lpstr>
      <vt:lpstr>PowerPoint Presentation</vt:lpstr>
      <vt:lpstr>PowerPoint Presentation</vt:lpstr>
      <vt:lpstr>PowerPoint Presentation</vt:lpstr>
      <vt:lpstr>PowerPoint Presentation</vt:lpstr>
      <vt:lpstr>PowerPoint Presentation</vt:lpstr>
      <vt:lpstr>PowerPoint Presentation</vt:lpstr>
      <vt:lpstr>Alternatives </vt:lpstr>
      <vt:lpstr>Once you have made you list of alternatives, have a look at the activity below.</vt:lpstr>
      <vt:lpstr>PowerPoint Presentation</vt:lpstr>
      <vt:lpstr>PowerPoint Presentation</vt:lpstr>
      <vt:lpstr>PowerPoint Presentation</vt:lpstr>
      <vt:lpstr>Guided reading </vt:lpstr>
      <vt:lpstr>Prediction time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Foundations for living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Cooper</dc:creator>
  <cp:lastModifiedBy>Office</cp:lastModifiedBy>
  <cp:revision>65</cp:revision>
  <dcterms:created xsi:type="dcterms:W3CDTF">2020-09-08T18:26:49Z</dcterms:created>
  <dcterms:modified xsi:type="dcterms:W3CDTF">2021-01-13T12:07:36Z</dcterms:modified>
</cp:coreProperties>
</file>