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3" r:id="rId4"/>
    <p:sldId id="274" r:id="rId5"/>
    <p:sldId id="275" r:id="rId6"/>
    <p:sldId id="276" r:id="rId7"/>
    <p:sldId id="277" r:id="rId8"/>
    <p:sldId id="278" r:id="rId9"/>
    <p:sldId id="279" r:id="rId10"/>
    <p:sldId id="271" r:id="rId1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AA0"/>
    <a:srgbClr val="806D62"/>
    <a:srgbClr val="F8E7D3"/>
    <a:srgbClr val="F0F1EF"/>
    <a:srgbClr val="FFFFFF"/>
    <a:srgbClr val="E7CFAB"/>
    <a:srgbClr val="E7D2AB"/>
    <a:srgbClr val="6E707B"/>
    <a:srgbClr val="F5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0" autoAdjust="0"/>
    <p:restoredTop sz="94639" autoAdjust="0"/>
  </p:normalViewPr>
  <p:slideViewPr>
    <p:cSldViewPr>
      <p:cViewPr varScale="1">
        <p:scale>
          <a:sx n="69" d="100"/>
          <a:sy n="69" d="100"/>
        </p:scale>
        <p:origin x="177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7T11:16:14.242"/>
    </inkml:context>
    <inkml:brush xml:id="br0">
      <inkml:brushProperty name="width" value="0.025" units="cm"/>
      <inkml:brushProperty name="height" value="0.025" units="cm"/>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07T11:16:14.660"/>
    </inkml:context>
    <inkml:brush xml:id="br0">
      <inkml:brushProperty name="width" value="0.025" units="cm"/>
      <inkml:brushProperty name="height" value="0.025" units="cm"/>
      <inkml:brushProperty name="ignorePressure" value="1"/>
    </inkml:brush>
  </inkml:definitions>
  <inkml:trace contextRef="#ctx0" brushRef="#br0">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5ED50A-E50F-4686-B52C-DF0F543F0C1B}"/>
              </a:ext>
            </a:extLst>
          </p:cNvPr>
          <p:cNvSpPr>
            <a:spLocks noGrp="1"/>
          </p:cNvSpPr>
          <p:nvPr>
            <p:ph type="dt" sz="half" idx="10"/>
          </p:nvPr>
        </p:nvSpPr>
        <p:spPr/>
        <p:txBody>
          <a:bodyPr/>
          <a:lstStyle>
            <a:lvl1pPr>
              <a:defRPr/>
            </a:lvl1pPr>
          </a:lstStyle>
          <a:p>
            <a:pPr>
              <a:defRPr/>
            </a:pPr>
            <a:fld id="{CF9C67BD-98C2-486C-8BA8-E274FE420F3F}" type="datetimeFigureOut">
              <a:rPr lang="en-GB"/>
              <a:pPr>
                <a:defRPr/>
              </a:pPr>
              <a:t>08/01/2021</a:t>
            </a:fld>
            <a:endParaRPr lang="en-GB"/>
          </a:p>
        </p:txBody>
      </p:sp>
      <p:sp>
        <p:nvSpPr>
          <p:cNvPr id="5" name="Footer Placeholder 4">
            <a:extLst>
              <a:ext uri="{FF2B5EF4-FFF2-40B4-BE49-F238E27FC236}">
                <a16:creationId xmlns:a16="http://schemas.microsoft.com/office/drawing/2014/main" id="{99C847A1-2D1E-4B83-B301-E9349E2811A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7F72903-36C1-480B-8AC0-178DC912A911}"/>
              </a:ext>
            </a:extLst>
          </p:cNvPr>
          <p:cNvSpPr>
            <a:spLocks noGrp="1"/>
          </p:cNvSpPr>
          <p:nvPr>
            <p:ph type="sldNum" sz="quarter" idx="12"/>
          </p:nvPr>
        </p:nvSpPr>
        <p:spPr/>
        <p:txBody>
          <a:bodyPr/>
          <a:lstStyle>
            <a:lvl1pPr>
              <a:defRPr/>
            </a:lvl1pPr>
          </a:lstStyle>
          <a:p>
            <a:fld id="{6C9DB779-BF21-4F81-8394-311C43D7AF5C}" type="slidenum">
              <a:rPr lang="en-GB" altLang="en-US"/>
              <a:pPr/>
              <a:t>‹#›</a:t>
            </a:fld>
            <a:endParaRPr lang="en-GB" altLang="en-US"/>
          </a:p>
        </p:txBody>
      </p:sp>
    </p:spTree>
    <p:extLst>
      <p:ext uri="{BB962C8B-B14F-4D97-AF65-F5344CB8AC3E}">
        <p14:creationId xmlns:p14="http://schemas.microsoft.com/office/powerpoint/2010/main" val="27339114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E21908-66A5-4CD8-BFD4-E35229F8F72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899B03B-7A08-4BF4-9BA1-47316239C1DA}" type="datetimeFigureOut">
              <a:rPr lang="en-GB"/>
              <a:pPr>
                <a:defRPr/>
              </a:pPr>
              <a:t>08/01/2021</a:t>
            </a:fld>
            <a:endParaRPr lang="en-GB"/>
          </a:p>
        </p:txBody>
      </p:sp>
      <p:sp>
        <p:nvSpPr>
          <p:cNvPr id="5" name="Footer Placeholder 4">
            <a:extLst>
              <a:ext uri="{FF2B5EF4-FFF2-40B4-BE49-F238E27FC236}">
                <a16:creationId xmlns:a16="http://schemas.microsoft.com/office/drawing/2014/main" id="{B1058907-857D-47EB-8D0E-1E150FA1C2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AD49B5D2-4023-4735-A524-34FF465EABC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577E261-C3A4-4646-AEE5-66E9754E8AF4}" type="slidenum">
              <a:rPr lang="en-GB" altLang="en-US"/>
              <a:pPr/>
              <a:t>‹#›</a:t>
            </a:fld>
            <a:endParaRPr lang="en-GB" altLang="en-US"/>
          </a:p>
        </p:txBody>
      </p:sp>
      <p:pic>
        <p:nvPicPr>
          <p:cNvPr id="8" name="Picture 7">
            <a:extLst>
              <a:ext uri="{FF2B5EF4-FFF2-40B4-BE49-F238E27FC236}">
                <a16:creationId xmlns:a16="http://schemas.microsoft.com/office/drawing/2014/main" id="{908A9551-E6E5-421D-B616-09ED89DE99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80576" cy="68854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twinkl.co.uk/resources/the-ancient-world-world-history-history-subjects-key-stage-2/ks2-ancient-greeks/ks2-ancient-greeks-powerpoints" TargetMode="Externa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tiff"/><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s://www.twinkl.co.uk/resources/the-ancient-world-world-history-history-subjects-key-stage-2/ks2-ancient-greeks/ks2-ancient-greeks-powerpoints" TargetMode="External"/><Relationship Id="rId5" Type="http://schemas.openxmlformats.org/officeDocument/2006/relationships/customXml" Target="../ink/ink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the-ancient-world-world-history-history-subjects-key-stage-2/ks2-ancient-greeks/ks2-ancient-greeks-powerpoints" TargetMode="External"/><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2C1102C-B6AC-4D56-963E-2E0C1D0CB528}"/>
              </a:ext>
            </a:extLst>
          </p:cNvPr>
          <p:cNvSpPr/>
          <p:nvPr/>
        </p:nvSpPr>
        <p:spPr>
          <a:xfrm>
            <a:off x="755576" y="5296584"/>
            <a:ext cx="2880320" cy="432048"/>
          </a:xfrm>
          <a:prstGeom prst="ellipse">
            <a:avLst/>
          </a:prstGeom>
          <a:solidFill>
            <a:srgbClr val="E7CFAB">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standing, light, person, hill&#10;&#10;Description automatically generated">
            <a:extLst>
              <a:ext uri="{FF2B5EF4-FFF2-40B4-BE49-F238E27FC236}">
                <a16:creationId xmlns:a16="http://schemas.microsoft.com/office/drawing/2014/main" id="{4D299C99-7A3C-4E4F-BC47-CD5B857DD1F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17948" y="1124744"/>
            <a:ext cx="5508104" cy="3971956"/>
          </a:xfrm>
          <a:prstGeom prst="rect">
            <a:avLst/>
          </a:prstGeom>
        </p:spPr>
      </p:pic>
      <p:pic>
        <p:nvPicPr>
          <p:cNvPr id="2051" name="Picture 1">
            <a:hlinkClick r:id="rId3"/>
            <a:extLst>
              <a:ext uri="{FF2B5EF4-FFF2-40B4-BE49-F238E27FC236}">
                <a16:creationId xmlns:a16="http://schemas.microsoft.com/office/drawing/2014/main" id="{75ABA24C-6EEC-4314-8B74-BE206313517E}"/>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019550" y="5949280"/>
            <a:ext cx="1104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773B2FB-9B7B-4622-9D31-7D367DE5651C}"/>
              </a:ext>
            </a:extLst>
          </p:cNvPr>
          <p:cNvSpPr txBox="1"/>
          <p:nvPr/>
        </p:nvSpPr>
        <p:spPr>
          <a:xfrm>
            <a:off x="2375756" y="1956560"/>
            <a:ext cx="4950296" cy="2308324"/>
          </a:xfrm>
          <a:prstGeom prst="rect">
            <a:avLst/>
          </a:prstGeom>
          <a:noFill/>
        </p:spPr>
        <p:txBody>
          <a:bodyPr wrap="square" rtlCol="0">
            <a:spAutoFit/>
          </a:bodyPr>
          <a:lstStyle/>
          <a:p>
            <a:pPr algn="ctr"/>
            <a:r>
              <a:rPr lang="en-GB" sz="7200" b="1" dirty="0">
                <a:ln w="28575">
                  <a:solidFill>
                    <a:srgbClr val="6E707B"/>
                  </a:solidFill>
                </a:ln>
                <a:solidFill>
                  <a:srgbClr val="F0F1EF"/>
                </a:solidFill>
                <a:latin typeface="Twinkl" pitchFamily="2" charset="0"/>
              </a:rPr>
              <a:t>Pandora’s </a:t>
            </a:r>
            <a:br>
              <a:rPr lang="en-GB" sz="7200" b="1" dirty="0">
                <a:ln w="28575">
                  <a:solidFill>
                    <a:srgbClr val="6E707B"/>
                  </a:solidFill>
                </a:ln>
                <a:solidFill>
                  <a:srgbClr val="F0F1EF"/>
                </a:solidFill>
                <a:latin typeface="Twinkl" pitchFamily="2" charset="0"/>
              </a:rPr>
            </a:br>
            <a:r>
              <a:rPr lang="en-GB" sz="7200" b="1" dirty="0">
                <a:ln w="28575">
                  <a:solidFill>
                    <a:srgbClr val="6E707B"/>
                  </a:solidFill>
                </a:ln>
                <a:solidFill>
                  <a:srgbClr val="F0F1EF"/>
                </a:solidFill>
                <a:latin typeface="Twinkl" pitchFamily="2" charset="0"/>
              </a:rPr>
              <a:t>Box  </a:t>
            </a:r>
          </a:p>
        </p:txBody>
      </p:sp>
      <p:pic>
        <p:nvPicPr>
          <p:cNvPr id="8" name="Picture 7" descr="A close up of a person&#10;&#10;Description automatically generated">
            <a:extLst>
              <a:ext uri="{FF2B5EF4-FFF2-40B4-BE49-F238E27FC236}">
                <a16:creationId xmlns:a16="http://schemas.microsoft.com/office/drawing/2014/main" id="{9EF19F2B-AA44-43FE-807C-2406EC5B41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83568" y="2183000"/>
            <a:ext cx="2092398" cy="3329608"/>
          </a:xfrm>
          <a:prstGeom prst="rect">
            <a:avLst/>
          </a:prstGeom>
        </p:spPr>
      </p:pic>
      <p:pic>
        <p:nvPicPr>
          <p:cNvPr id="10" name="Picture 9" descr="A picture containing dark, table, sitting, close&#10;&#10;Description automatically generated">
            <a:extLst>
              <a:ext uri="{FF2B5EF4-FFF2-40B4-BE49-F238E27FC236}">
                <a16:creationId xmlns:a16="http://schemas.microsoft.com/office/drawing/2014/main" id="{13C7F8EE-20B8-4E6C-B444-7D414CBC1C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51766" y="3709528"/>
            <a:ext cx="1882008" cy="1942528"/>
          </a:xfrm>
          <a:prstGeom prst="rect">
            <a:avLst/>
          </a:prstGeom>
        </p:spPr>
      </p:pic>
      <p:sp>
        <p:nvSpPr>
          <p:cNvPr id="16" name="Oval 15">
            <a:extLst>
              <a:ext uri="{FF2B5EF4-FFF2-40B4-BE49-F238E27FC236}">
                <a16:creationId xmlns:a16="http://schemas.microsoft.com/office/drawing/2014/main" id="{2B70B80C-9F1E-42FD-8B0D-94EDE60F644A}"/>
              </a:ext>
            </a:extLst>
          </p:cNvPr>
          <p:cNvSpPr/>
          <p:nvPr/>
        </p:nvSpPr>
        <p:spPr>
          <a:xfrm>
            <a:off x="5343611" y="5175165"/>
            <a:ext cx="2640682" cy="555356"/>
          </a:xfrm>
          <a:prstGeom prst="ellipse">
            <a:avLst/>
          </a:prstGeom>
          <a:solidFill>
            <a:srgbClr val="E7CFAB">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box&#10;&#10;Description automatically generated">
            <a:extLst>
              <a:ext uri="{FF2B5EF4-FFF2-40B4-BE49-F238E27FC236}">
                <a16:creationId xmlns:a16="http://schemas.microsoft.com/office/drawing/2014/main" id="{761613F3-EA8F-4332-BA2F-63EEB8E6E6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22948" y="4264884"/>
            <a:ext cx="1882008" cy="15441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E805-FAC2-4550-AB49-53AB1BC69C29}"/>
              </a:ext>
            </a:extLst>
          </p:cNvPr>
          <p:cNvSpPr txBox="1"/>
          <p:nvPr/>
        </p:nvSpPr>
        <p:spPr>
          <a:xfrm>
            <a:off x="1853698" y="2348880"/>
            <a:ext cx="5436604" cy="1569660"/>
          </a:xfrm>
          <a:prstGeom prst="rect">
            <a:avLst/>
          </a:prstGeom>
          <a:noFill/>
        </p:spPr>
        <p:txBody>
          <a:bodyPr wrap="square" rtlCol="0">
            <a:spAutoFit/>
          </a:bodyPr>
          <a:lstStyle/>
          <a:p>
            <a:pPr algn="ctr"/>
            <a:r>
              <a:rPr lang="en-GB" sz="9600" b="1" dirty="0">
                <a:ln w="28575">
                  <a:solidFill>
                    <a:srgbClr val="05AAA0"/>
                  </a:solidFill>
                </a:ln>
                <a:solidFill>
                  <a:srgbClr val="F0F1EF"/>
                </a:solidFill>
                <a:latin typeface="Twinkl" pitchFamily="2" charset="0"/>
              </a:rPr>
              <a:t>The End</a:t>
            </a:r>
          </a:p>
        </p:txBody>
      </p:sp>
      <p:pic>
        <p:nvPicPr>
          <p:cNvPr id="7" name="Picture 6" descr="A picture containing sitting, drawing&#10;&#10;Description automatically generated">
            <a:extLst>
              <a:ext uri="{FF2B5EF4-FFF2-40B4-BE49-F238E27FC236}">
                <a16:creationId xmlns:a16="http://schemas.microsoft.com/office/drawing/2014/main" id="{A1AC6C79-BEAE-4CDC-96AA-B4CF190C49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5536" y="1124744"/>
            <a:ext cx="1348746" cy="5301208"/>
          </a:xfrm>
          <a:prstGeom prst="rect">
            <a:avLst/>
          </a:prstGeom>
        </p:spPr>
      </p:pic>
      <p:pic>
        <p:nvPicPr>
          <p:cNvPr id="8" name="Picture 7" descr="A picture containing sitting, drawing&#10;&#10;Description automatically generated">
            <a:extLst>
              <a:ext uri="{FF2B5EF4-FFF2-40B4-BE49-F238E27FC236}">
                <a16:creationId xmlns:a16="http://schemas.microsoft.com/office/drawing/2014/main" id="{9D9D0006-7D63-4BFD-9F74-A5126AA680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52320" y="1124744"/>
            <a:ext cx="1348746" cy="5301208"/>
          </a:xfrm>
          <a:prstGeom prst="rect">
            <a:avLst/>
          </a:prstGeom>
        </p:spPr>
      </p:pic>
      <p:pic>
        <p:nvPicPr>
          <p:cNvPr id="15" name="Picture 14">
            <a:extLst>
              <a:ext uri="{FF2B5EF4-FFF2-40B4-BE49-F238E27FC236}">
                <a16:creationId xmlns:a16="http://schemas.microsoft.com/office/drawing/2014/main" id="{AD38B4FA-5D75-465F-B0F3-9E2301FF3E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9709" y="4725144"/>
            <a:ext cx="1229146" cy="1700808"/>
          </a:xfrm>
          <a:prstGeom prst="rect">
            <a:avLst/>
          </a:prstGeom>
        </p:spPr>
      </p:pic>
      <p:pic>
        <p:nvPicPr>
          <p:cNvPr id="10" name="Picture 9" descr="A picture containing dark, table, sitting, close&#10;&#10;Description automatically generated">
            <a:extLst>
              <a:ext uri="{FF2B5EF4-FFF2-40B4-BE49-F238E27FC236}">
                <a16:creationId xmlns:a16="http://schemas.microsoft.com/office/drawing/2014/main" id="{979421EE-D5CB-43B4-8A7C-1626B0C88D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9672" y="5335184"/>
            <a:ext cx="1107328" cy="1142936"/>
          </a:xfrm>
          <a:prstGeom prst="rect">
            <a:avLst/>
          </a:prstGeom>
        </p:spPr>
      </p:pic>
      <p:pic>
        <p:nvPicPr>
          <p:cNvPr id="17" name="Picture 16">
            <a:extLst>
              <a:ext uri="{FF2B5EF4-FFF2-40B4-BE49-F238E27FC236}">
                <a16:creationId xmlns:a16="http://schemas.microsoft.com/office/drawing/2014/main" id="{848E25EA-DFA6-4494-A215-680BE5A59E1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91650" y="4057232"/>
            <a:ext cx="1521339" cy="24208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a:extLst>
              <a:ext uri="{FF2B5EF4-FFF2-40B4-BE49-F238E27FC236}">
                <a16:creationId xmlns:a16="http://schemas.microsoft.com/office/drawing/2014/main" id="{1C5E7D92-BC9E-4ED3-BA72-03F78AB8D361}"/>
              </a:ext>
            </a:extLst>
          </p:cNvPr>
          <p:cNvPicPr>
            <a:picLocks noChangeAspect="1"/>
          </p:cNvPicPr>
          <p:nvPr/>
        </p:nvPicPr>
        <p:blipFill rotWithShape="1">
          <a:blip r:embed="rId2">
            <a:extLst>
              <a:ext uri="{28A0092B-C50C-407E-A947-70E740481C1C}">
                <a14:useLocalDpi xmlns:a14="http://schemas.microsoft.com/office/drawing/2010/main" val="0"/>
              </a:ext>
            </a:extLst>
          </a:blip>
          <a:srcRect l="784" t="873" r="894" b="15676"/>
          <a:stretch/>
        </p:blipFill>
        <p:spPr bwMode="auto">
          <a:xfrm>
            <a:off x="611559" y="908720"/>
            <a:ext cx="7920881"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6C37AB1-F036-4489-A038-20E8D74DA7D0}"/>
                  </a:ext>
                </a:extLst>
              </p14:cNvPr>
              <p14:cNvContentPartPr/>
              <p14:nvPr/>
            </p14:nvContentPartPr>
            <p14:xfrm>
              <a:off x="4079970" y="3668760"/>
              <a:ext cx="360" cy="360"/>
            </p14:xfrm>
          </p:contentPart>
        </mc:Choice>
        <mc:Fallback xmlns="">
          <p:pic>
            <p:nvPicPr>
              <p:cNvPr id="5" name="Ink 4">
                <a:extLst>
                  <a:ext uri="{FF2B5EF4-FFF2-40B4-BE49-F238E27FC236}">
                    <a16:creationId xmlns:a16="http://schemas.microsoft.com/office/drawing/2014/main" id="{96C37AB1-F036-4489-A038-20E8D74DA7D0}"/>
                  </a:ext>
                </a:extLst>
              </p:cNvPr>
              <p:cNvPicPr/>
              <p:nvPr/>
            </p:nvPicPr>
            <p:blipFill>
              <a:blip r:embed="rId4"/>
              <a:stretch>
                <a:fillRect/>
              </a:stretch>
            </p:blipFill>
            <p:spPr>
              <a:xfrm>
                <a:off x="4075650" y="366408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D677B76-49A3-4C90-8764-9046A2F58946}"/>
                  </a:ext>
                </a:extLst>
              </p14:cNvPr>
              <p14:cNvContentPartPr/>
              <p14:nvPr/>
            </p14:nvContentPartPr>
            <p14:xfrm>
              <a:off x="4114530" y="4080240"/>
              <a:ext cx="360" cy="360"/>
            </p14:xfrm>
          </p:contentPart>
        </mc:Choice>
        <mc:Fallback xmlns="">
          <p:pic>
            <p:nvPicPr>
              <p:cNvPr id="6" name="Ink 5">
                <a:extLst>
                  <a:ext uri="{FF2B5EF4-FFF2-40B4-BE49-F238E27FC236}">
                    <a16:creationId xmlns:a16="http://schemas.microsoft.com/office/drawing/2014/main" id="{CD677B76-49A3-4C90-8764-9046A2F58946}"/>
                  </a:ext>
                </a:extLst>
              </p:cNvPr>
              <p:cNvPicPr/>
              <p:nvPr/>
            </p:nvPicPr>
            <p:blipFill>
              <a:blip r:embed="rId4"/>
              <a:stretch>
                <a:fillRect/>
              </a:stretch>
            </p:blipFill>
            <p:spPr>
              <a:xfrm>
                <a:off x="4110210" y="4075920"/>
                <a:ext cx="9000" cy="9000"/>
              </a:xfrm>
              <a:prstGeom prst="rect">
                <a:avLst/>
              </a:prstGeom>
            </p:spPr>
          </p:pic>
        </mc:Fallback>
      </mc:AlternateContent>
      <p:sp>
        <p:nvSpPr>
          <p:cNvPr id="12" name="Rectangle: Rounded Corners 11">
            <a:extLst>
              <a:ext uri="{FF2B5EF4-FFF2-40B4-BE49-F238E27FC236}">
                <a16:creationId xmlns:a16="http://schemas.microsoft.com/office/drawing/2014/main" id="{EC25E8C7-5FC9-4918-9D91-318B30CEE4FF}"/>
              </a:ext>
            </a:extLst>
          </p:cNvPr>
          <p:cNvSpPr/>
          <p:nvPr/>
        </p:nvSpPr>
        <p:spPr>
          <a:xfrm>
            <a:off x="721371" y="5050440"/>
            <a:ext cx="7701256" cy="1077600"/>
          </a:xfrm>
          <a:prstGeom prst="roundRect">
            <a:avLst/>
          </a:prstGeom>
          <a:solidFill>
            <a:srgbClr val="F0F1EF"/>
          </a:solidFill>
          <a:ln w="38100">
            <a:solidFill>
              <a:srgbClr val="05AAA0"/>
            </a:solidFill>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A long time ago in ancient Greece, there lived two brothers named Epimetheus and Prometheus. They were good gods with very kind hearts. Zeus, the most powerful of all gods, had hidden fire from mankind, never allowing them to make tools or cook their food. Prometheus, with his kind heart, thought this was unfair.</a:t>
            </a:r>
          </a:p>
        </p:txBody>
      </p:sp>
      <p:sp>
        <p:nvSpPr>
          <p:cNvPr id="13" name="TextBox 12">
            <a:hlinkClick r:id="rId6"/>
            <a:extLst>
              <a:ext uri="{FF2B5EF4-FFF2-40B4-BE49-F238E27FC236}">
                <a16:creationId xmlns:a16="http://schemas.microsoft.com/office/drawing/2014/main" id="{6271F9C0-09CE-4D5B-85FE-245D3D0C6A77}"/>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1">
            <a:extLst>
              <a:ext uri="{FF2B5EF4-FFF2-40B4-BE49-F238E27FC236}">
                <a16:creationId xmlns:a16="http://schemas.microsoft.com/office/drawing/2014/main" id="{CB4DCF14-E5AA-4E16-9AEB-85EF9D00ECBC}"/>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3" r="675" b="16558"/>
          <a:stretch/>
        </p:blipFill>
        <p:spPr bwMode="auto">
          <a:xfrm>
            <a:off x="611560" y="620687"/>
            <a:ext cx="7920880" cy="4608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86E7FC6-D561-47EE-95F1-4FE62620012E}"/>
              </a:ext>
            </a:extLst>
          </p:cNvPr>
          <p:cNvSpPr/>
          <p:nvPr/>
        </p:nvSpPr>
        <p:spPr>
          <a:xfrm>
            <a:off x="685368" y="4941168"/>
            <a:ext cx="7701256" cy="1179864"/>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Prometheus was clever and knew that on the Isle of Lemnos lived Hephaestus, the gods’ handyman. Hephaestus was a blacksmith and Zeus allowed him to use fire to make things for the gods. Prometheus travelled to Lemnos, stole the fire from Hephaestus and gave it to man. He also taught humans civilising arts, such as writing, medicine, mathematics and science. </a:t>
            </a:r>
          </a:p>
        </p:txBody>
      </p:sp>
      <p:sp>
        <p:nvSpPr>
          <p:cNvPr id="6" name="TextBox 5">
            <a:hlinkClick r:id="rId3"/>
            <a:extLst>
              <a:ext uri="{FF2B5EF4-FFF2-40B4-BE49-F238E27FC236}">
                <a16:creationId xmlns:a16="http://schemas.microsoft.com/office/drawing/2014/main" id="{4C027A05-FBB4-44C6-84BF-DC4CFE5B7AE8}"/>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a:extLst>
              <a:ext uri="{FF2B5EF4-FFF2-40B4-BE49-F238E27FC236}">
                <a16:creationId xmlns:a16="http://schemas.microsoft.com/office/drawing/2014/main" id="{59280F54-F082-4BEA-BD57-00911D5A239A}"/>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3" r="675" b="15275"/>
          <a:stretch/>
        </p:blipFill>
        <p:spPr bwMode="auto">
          <a:xfrm>
            <a:off x="611560" y="620688"/>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B9365C7-8878-459C-B225-34AEDEA44542}"/>
              </a:ext>
            </a:extLst>
          </p:cNvPr>
          <p:cNvSpPr/>
          <p:nvPr/>
        </p:nvSpPr>
        <p:spPr>
          <a:xfrm>
            <a:off x="685368" y="4941168"/>
            <a:ext cx="7701256" cy="1179864"/>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Zeus was furious at Prometheus and as punishment, chained him to the side of a cliff for many years. Zeus decided that the humans also needed to be punished for their lack of respect. Zeus was creative when it came to revenge and therefore came up with a very cunning plan. </a:t>
            </a:r>
          </a:p>
        </p:txBody>
      </p:sp>
      <p:sp>
        <p:nvSpPr>
          <p:cNvPr id="4" name="TextBox 3">
            <a:hlinkClick r:id="rId3"/>
            <a:extLst>
              <a:ext uri="{FF2B5EF4-FFF2-40B4-BE49-F238E27FC236}">
                <a16:creationId xmlns:a16="http://schemas.microsoft.com/office/drawing/2014/main" id="{98157D8F-326E-469E-B7BC-73F52E7DBFED}"/>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a:extLst>
              <a:ext uri="{FF2B5EF4-FFF2-40B4-BE49-F238E27FC236}">
                <a16:creationId xmlns:a16="http://schemas.microsoft.com/office/drawing/2014/main" id="{850EA67D-FB3D-4B0A-9EF7-C5DF743F1CAB}"/>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3" r="675" b="15275"/>
          <a:stretch/>
        </p:blipFill>
        <p:spPr bwMode="auto">
          <a:xfrm>
            <a:off x="611560" y="620688"/>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741489-4199-426C-9D58-7931620B670C}"/>
              </a:ext>
            </a:extLst>
          </p:cNvPr>
          <p:cNvSpPr/>
          <p:nvPr/>
        </p:nvSpPr>
        <p:spPr>
          <a:xfrm>
            <a:off x="685368" y="5013176"/>
            <a:ext cx="7701256" cy="1107856"/>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With the help of Hephaestus, Zeus sculpted a woman out of clay. The goddess Athena breathed life into the clay and the woman came to life. Aphrodite made her beautiful and Hermes taught her how to be both charming and deceitful. Zeus called her Pandora and sent her to Epimetheus, as he knew that he was lonely. </a:t>
            </a:r>
          </a:p>
        </p:txBody>
      </p:sp>
      <p:sp>
        <p:nvSpPr>
          <p:cNvPr id="4" name="TextBox 3">
            <a:hlinkClick r:id="rId3"/>
            <a:extLst>
              <a:ext uri="{FF2B5EF4-FFF2-40B4-BE49-F238E27FC236}">
                <a16:creationId xmlns:a16="http://schemas.microsoft.com/office/drawing/2014/main" id="{85DC8202-C894-4AE0-900A-78DA3D9A9AF1}"/>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a:extLst>
              <a:ext uri="{FF2B5EF4-FFF2-40B4-BE49-F238E27FC236}">
                <a16:creationId xmlns:a16="http://schemas.microsoft.com/office/drawing/2014/main" id="{B68EB3B9-D695-4135-B605-25AE81292BE7}"/>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3" r="675" b="15275"/>
          <a:stretch/>
        </p:blipFill>
        <p:spPr bwMode="auto">
          <a:xfrm>
            <a:off x="611560" y="620688"/>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747A7E5-9D48-4AE6-A1A6-A95861B2941A}"/>
              </a:ext>
            </a:extLst>
          </p:cNvPr>
          <p:cNvSpPr/>
          <p:nvPr/>
        </p:nvSpPr>
        <p:spPr>
          <a:xfrm>
            <a:off x="685368" y="5085184"/>
            <a:ext cx="7701256" cy="1035848"/>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Epimetheus went to visit his brother, and Prometheus warned him not to accept any gifts from the gods. However, Epimetheus was so charmed by Pandora that he thought she could never cause any harm. Zeus was pleased that his plan was working, and as a wedding gift, gave Pandora a small box. </a:t>
            </a:r>
          </a:p>
        </p:txBody>
      </p:sp>
      <p:sp>
        <p:nvSpPr>
          <p:cNvPr id="6" name="TextBox 5">
            <a:hlinkClick r:id="rId3"/>
            <a:extLst>
              <a:ext uri="{FF2B5EF4-FFF2-40B4-BE49-F238E27FC236}">
                <a16:creationId xmlns:a16="http://schemas.microsoft.com/office/drawing/2014/main" id="{E370A870-37B3-4EDC-AA75-E619A7E9A3F3}"/>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a:extLst>
              <a:ext uri="{FF2B5EF4-FFF2-40B4-BE49-F238E27FC236}">
                <a16:creationId xmlns:a16="http://schemas.microsoft.com/office/drawing/2014/main" id="{AB38424D-D9DF-4E6B-8DFE-DE0B42EF78FE}"/>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3" r="675" b="16558"/>
          <a:stretch/>
        </p:blipFill>
        <p:spPr bwMode="auto">
          <a:xfrm>
            <a:off x="611560" y="620688"/>
            <a:ext cx="7920880"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DBD1468-52AF-4471-8E75-8DC90874F339}"/>
              </a:ext>
            </a:extLst>
          </p:cNvPr>
          <p:cNvSpPr/>
          <p:nvPr/>
        </p:nvSpPr>
        <p:spPr>
          <a:xfrm>
            <a:off x="685368" y="4797152"/>
            <a:ext cx="7701256" cy="1323880"/>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When Pandora was given the box, she instantly became curious. The box was locked, but had a small key and a note attached to it that said, ‘DO NOT OPEN’. Pandora had promised that she would not open the box, but all she could think about was its contents. Why would someone send her a box and not allow her to open it? Pandora could no longer stand the torture of not knowing what was in the beautiful box. </a:t>
            </a:r>
          </a:p>
        </p:txBody>
      </p:sp>
      <p:sp>
        <p:nvSpPr>
          <p:cNvPr id="4" name="TextBox 3">
            <a:hlinkClick r:id="rId3"/>
            <a:extLst>
              <a:ext uri="{FF2B5EF4-FFF2-40B4-BE49-F238E27FC236}">
                <a16:creationId xmlns:a16="http://schemas.microsoft.com/office/drawing/2014/main" id="{65EE6006-EDE3-478F-915B-3EDFA36336B7}"/>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a:extLst>
              <a:ext uri="{FF2B5EF4-FFF2-40B4-BE49-F238E27FC236}">
                <a16:creationId xmlns:a16="http://schemas.microsoft.com/office/drawing/2014/main" id="{6093B180-F002-4DE7-BD6D-0B784AD0A1E3}"/>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4" r="675" b="21694"/>
          <a:stretch/>
        </p:blipFill>
        <p:spPr bwMode="auto">
          <a:xfrm>
            <a:off x="611560" y="620688"/>
            <a:ext cx="7920880"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713B950-5DC9-4305-8EA4-7E7507F90841}"/>
              </a:ext>
            </a:extLst>
          </p:cNvPr>
          <p:cNvSpPr/>
          <p:nvPr/>
        </p:nvSpPr>
        <p:spPr>
          <a:xfrm>
            <a:off x="721372" y="4653136"/>
            <a:ext cx="7701256" cy="1512168"/>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Twinkl" pitchFamily="2" charset="0"/>
              </a:rPr>
              <a:t>When she knew that Epimetheus was out of sight, Pandora placed the box on the floor and took the small gold key. She closed her eyes and took a deep breath as she unlocked the box. Pandora opened her eyes and pulled the box open, expecting to see fine silk dresses and jewellery</a:t>
            </a:r>
            <a:r>
              <a:rPr lang="en-GB" sz="1400">
                <a:solidFill>
                  <a:schemeClr val="tx1"/>
                </a:solidFill>
                <a:latin typeface="Twinkl" pitchFamily="2" charset="0"/>
              </a:rPr>
              <a:t>; but there </a:t>
            </a:r>
            <a:r>
              <a:rPr lang="en-GB" sz="1400" dirty="0">
                <a:solidFill>
                  <a:schemeClr val="tx1"/>
                </a:solidFill>
                <a:latin typeface="Twinkl" pitchFamily="2" charset="0"/>
              </a:rPr>
              <a:t>was not one gold bracelet or fine silk dress in sight! Instead, Zeus had packed terrible evils into the box and out poured sickness, death, poverty and sadness in the form of a horrible black mass.  </a:t>
            </a:r>
          </a:p>
        </p:txBody>
      </p:sp>
      <p:sp>
        <p:nvSpPr>
          <p:cNvPr id="4" name="TextBox 3">
            <a:hlinkClick r:id="rId3"/>
            <a:extLst>
              <a:ext uri="{FF2B5EF4-FFF2-40B4-BE49-F238E27FC236}">
                <a16:creationId xmlns:a16="http://schemas.microsoft.com/office/drawing/2014/main" id="{9828A93B-C82A-4C49-951F-C6901486A280}"/>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a:extLst>
              <a:ext uri="{FF2B5EF4-FFF2-40B4-BE49-F238E27FC236}">
                <a16:creationId xmlns:a16="http://schemas.microsoft.com/office/drawing/2014/main" id="{096A3CC4-9C76-4BEB-9110-03B2662E52A3}"/>
              </a:ext>
            </a:extLst>
          </p:cNvPr>
          <p:cNvPicPr>
            <a:picLocks noChangeAspect="1"/>
          </p:cNvPicPr>
          <p:nvPr/>
        </p:nvPicPr>
        <p:blipFill rotWithShape="1">
          <a:blip r:embed="rId2">
            <a:extLst>
              <a:ext uri="{28A0092B-C50C-407E-A947-70E740481C1C}">
                <a14:useLocalDpi xmlns:a14="http://schemas.microsoft.com/office/drawing/2010/main" val="0"/>
              </a:ext>
            </a:extLst>
          </a:blip>
          <a:srcRect l="892" t="1274" r="675" b="21694"/>
          <a:stretch/>
        </p:blipFill>
        <p:spPr bwMode="auto">
          <a:xfrm>
            <a:off x="611560" y="620688"/>
            <a:ext cx="7920880"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4AE34E9-9BF3-4955-B2E6-430AAF23D8E6}"/>
              </a:ext>
            </a:extLst>
          </p:cNvPr>
          <p:cNvSpPr/>
          <p:nvPr/>
        </p:nvSpPr>
        <p:spPr>
          <a:xfrm>
            <a:off x="647564" y="4365104"/>
            <a:ext cx="7848872" cy="1800200"/>
          </a:xfrm>
          <a:prstGeom prst="roundRect">
            <a:avLst/>
          </a:prstGeom>
          <a:solidFill>
            <a:srgbClr val="F0F1EF"/>
          </a:solidFill>
          <a:ln>
            <a:solidFill>
              <a:srgbClr val="05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latin typeface="Twinkl" pitchFamily="2" charset="0"/>
              </a:rPr>
              <a:t>Pandora slammed the lid shut but it was too late; the evils had already escaped into the world. Epimetheus heard her weeping and ran into the room to console her. Pandora could still hear a tiny voice inside the box, pleading to be released. Epimetheus and Pandora thought that nothing could be worse than the horrors that had already been released, so together they opened the box. Out fluttered hope in the form of a beautiful gold dragonfly, healing some of the sickness and sorrow. Even though Pandora had released suffering and sadness upon the world, she had also released hope and this made all the difference in the world. </a:t>
            </a:r>
          </a:p>
        </p:txBody>
      </p:sp>
      <p:sp>
        <p:nvSpPr>
          <p:cNvPr id="4" name="TextBox 3">
            <a:hlinkClick r:id="rId3"/>
            <a:extLst>
              <a:ext uri="{FF2B5EF4-FFF2-40B4-BE49-F238E27FC236}">
                <a16:creationId xmlns:a16="http://schemas.microsoft.com/office/drawing/2014/main" id="{CFD4FF38-7B6F-4CFE-8478-C0AB243ABEF4}"/>
              </a:ext>
            </a:extLst>
          </p:cNvPr>
          <p:cNvSpPr txBox="1"/>
          <p:nvPr/>
        </p:nvSpPr>
        <p:spPr>
          <a:xfrm>
            <a:off x="8532440" y="6237312"/>
            <a:ext cx="720080" cy="200055"/>
          </a:xfrm>
          <a:prstGeom prst="rect">
            <a:avLst/>
          </a:prstGeom>
          <a:noFill/>
        </p:spPr>
        <p:txBody>
          <a:bodyPr wrap="square" rtlCol="0">
            <a:spAutoFit/>
          </a:bodyPr>
          <a:lstStyle/>
          <a:p>
            <a:r>
              <a:rPr lang="en-GB" sz="700" dirty="0">
                <a:solidFill>
                  <a:srgbClr val="806D62"/>
                </a:solidFill>
                <a:latin typeface="Twinkl" pitchFamily="2" charset="0"/>
              </a:rPr>
              <a:t>Twinkl.co.uk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409</TotalTime>
  <Words>635</Words>
  <Application>Microsoft Office PowerPoint</Application>
  <PresentationFormat>On-screen Show (4:3)</PresentationFormat>
  <Paragraphs>18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Michelle Dawson</cp:lastModifiedBy>
  <cp:revision>77</cp:revision>
  <dcterms:created xsi:type="dcterms:W3CDTF">2012-11-21T10:26:22Z</dcterms:created>
  <dcterms:modified xsi:type="dcterms:W3CDTF">2021-01-08T16:23:01Z</dcterms:modified>
</cp:coreProperties>
</file>